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6" r:id="rId2"/>
    <p:sldId id="350" r:id="rId3"/>
    <p:sldId id="260" r:id="rId4"/>
    <p:sldId id="349" r:id="rId5"/>
    <p:sldId id="408" r:id="rId6"/>
    <p:sldId id="271" r:id="rId7"/>
    <p:sldId id="406" r:id="rId8"/>
    <p:sldId id="351" r:id="rId9"/>
    <p:sldId id="352" r:id="rId10"/>
    <p:sldId id="353" r:id="rId11"/>
    <p:sldId id="378" r:id="rId12"/>
    <p:sldId id="355" r:id="rId13"/>
    <p:sldId id="339" r:id="rId14"/>
    <p:sldId id="369" r:id="rId15"/>
    <p:sldId id="377" r:id="rId16"/>
    <p:sldId id="365" r:id="rId17"/>
    <p:sldId id="367" r:id="rId18"/>
    <p:sldId id="368" r:id="rId19"/>
    <p:sldId id="359" r:id="rId20"/>
    <p:sldId id="348" r:id="rId21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A60"/>
    <a:srgbClr val="56AF32"/>
    <a:srgbClr val="191D63"/>
    <a:srgbClr val="607731"/>
    <a:srgbClr val="004B30"/>
    <a:srgbClr val="F6FFA8"/>
    <a:srgbClr val="F4E99A"/>
    <a:srgbClr val="EFE06D"/>
    <a:srgbClr val="FDFBE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6" autoAdjust="0"/>
  </p:normalViewPr>
  <p:slideViewPr>
    <p:cSldViewPr>
      <p:cViewPr varScale="1">
        <p:scale>
          <a:sx n="43" d="100"/>
          <a:sy n="43" d="100"/>
        </p:scale>
        <p:origin x="714" y="42"/>
      </p:cViewPr>
      <p:guideLst>
        <p:guide orient="horz" pos="2880"/>
        <p:guide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B71EEA-088E-430D-8772-D0D9D636C66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4849798-CE7F-4716-8A59-44090A062CA8}">
      <dgm:prSet phldrT="[Tekst]" custT="1"/>
      <dgm:spPr/>
      <dgm:t>
        <a:bodyPr/>
        <a:lstStyle/>
        <a:p>
          <a:r>
            <a:rPr lang="pl-PL" sz="2100" b="1" dirty="0">
              <a:solidFill>
                <a:schemeClr val="bg1"/>
              </a:solidFill>
            </a:rPr>
            <a:t>SUBSTRAT</a:t>
          </a:r>
        </a:p>
      </dgm:t>
    </dgm:pt>
    <dgm:pt modelId="{0DD31497-8FC9-475A-AF9E-E1CC876C3CE1}" type="parTrans" cxnId="{D2AADF70-4F4F-41D3-B2EA-FE14C99D5C1C}">
      <dgm:prSet/>
      <dgm:spPr/>
      <dgm:t>
        <a:bodyPr/>
        <a:lstStyle/>
        <a:p>
          <a:endParaRPr lang="pl-PL"/>
        </a:p>
      </dgm:t>
    </dgm:pt>
    <dgm:pt modelId="{0578D3B8-F531-46EF-BAED-64DB6341D56F}" type="sibTrans" cxnId="{D2AADF70-4F4F-41D3-B2EA-FE14C99D5C1C}">
      <dgm:prSet/>
      <dgm:spPr/>
      <dgm:t>
        <a:bodyPr/>
        <a:lstStyle/>
        <a:p>
          <a:endParaRPr lang="pl-PL"/>
        </a:p>
      </dgm:t>
    </dgm:pt>
    <dgm:pt modelId="{68942EC5-3928-46D9-A746-A35A0181A53A}" type="pres">
      <dgm:prSet presAssocID="{F7B71EEA-088E-430D-8772-D0D9D636C666}" presName="Name0" presStyleCnt="0">
        <dgm:presLayoutVars>
          <dgm:dir/>
          <dgm:animLvl val="lvl"/>
          <dgm:resizeHandles val="exact"/>
        </dgm:presLayoutVars>
      </dgm:prSet>
      <dgm:spPr/>
    </dgm:pt>
    <dgm:pt modelId="{4F23D91D-63D6-47F3-BBBC-6EBA22CFA1E8}" type="pres">
      <dgm:prSet presAssocID="{F7B71EEA-088E-430D-8772-D0D9D636C666}" presName="dummy" presStyleCnt="0"/>
      <dgm:spPr/>
    </dgm:pt>
    <dgm:pt modelId="{02EE1FDC-04B5-4989-B60E-B924AF0FD484}" type="pres">
      <dgm:prSet presAssocID="{F7B71EEA-088E-430D-8772-D0D9D636C666}" presName="linH" presStyleCnt="0"/>
      <dgm:spPr/>
    </dgm:pt>
    <dgm:pt modelId="{60BD046C-53E7-43C8-84A5-D17D282FACB4}" type="pres">
      <dgm:prSet presAssocID="{F7B71EEA-088E-430D-8772-D0D9D636C666}" presName="padding1" presStyleCnt="0"/>
      <dgm:spPr/>
    </dgm:pt>
    <dgm:pt modelId="{F7CA3D72-62EB-44A0-8B40-1F1BEE43FF81}" type="pres">
      <dgm:prSet presAssocID="{44849798-CE7F-4716-8A59-44090A062CA8}" presName="linV" presStyleCnt="0"/>
      <dgm:spPr/>
    </dgm:pt>
    <dgm:pt modelId="{8E72CAC1-29D3-45CF-947C-32B7B03A882F}" type="pres">
      <dgm:prSet presAssocID="{44849798-CE7F-4716-8A59-44090A062CA8}" presName="spVertical1" presStyleCnt="0"/>
      <dgm:spPr/>
    </dgm:pt>
    <dgm:pt modelId="{FA687084-A244-46A8-8DBC-95CD0B258AD0}" type="pres">
      <dgm:prSet presAssocID="{44849798-CE7F-4716-8A59-44090A062CA8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827A99A1-B738-4F4C-A0C8-E978CA4F4672}" type="pres">
      <dgm:prSet presAssocID="{44849798-CE7F-4716-8A59-44090A062CA8}" presName="spVertical2" presStyleCnt="0"/>
      <dgm:spPr/>
    </dgm:pt>
    <dgm:pt modelId="{274A8697-A79E-47F9-9E5D-2D3BB5F23BCD}" type="pres">
      <dgm:prSet presAssocID="{44849798-CE7F-4716-8A59-44090A062CA8}" presName="spVertical3" presStyleCnt="0"/>
      <dgm:spPr/>
    </dgm:pt>
    <dgm:pt modelId="{62912E10-AFF8-471F-8426-0CEAA8AC27F3}" type="pres">
      <dgm:prSet presAssocID="{F7B71EEA-088E-430D-8772-D0D9D636C666}" presName="padding2" presStyleCnt="0"/>
      <dgm:spPr/>
    </dgm:pt>
    <dgm:pt modelId="{74C29281-FBCA-4347-8A86-1D165C783C05}" type="pres">
      <dgm:prSet presAssocID="{F7B71EEA-088E-430D-8772-D0D9D636C666}" presName="negArrow" presStyleCnt="0"/>
      <dgm:spPr/>
    </dgm:pt>
    <dgm:pt modelId="{E9281B4D-3BC8-4E42-8D00-0B86D413DD65}" type="pres">
      <dgm:prSet presAssocID="{F7B71EEA-088E-430D-8772-D0D9D636C666}" presName="backgroundArrow" presStyleLbl="node1" presStyleIdx="0" presStyleCnt="1"/>
      <dgm:spPr>
        <a:solidFill>
          <a:schemeClr val="accent3">
            <a:lumMod val="75000"/>
          </a:schemeClr>
        </a:solidFill>
      </dgm:spPr>
    </dgm:pt>
  </dgm:ptLst>
  <dgm:cxnLst>
    <dgm:cxn modelId="{D2AADF70-4F4F-41D3-B2EA-FE14C99D5C1C}" srcId="{F7B71EEA-088E-430D-8772-D0D9D636C666}" destId="{44849798-CE7F-4716-8A59-44090A062CA8}" srcOrd="0" destOrd="0" parTransId="{0DD31497-8FC9-475A-AF9E-E1CC876C3CE1}" sibTransId="{0578D3B8-F531-46EF-BAED-64DB6341D56F}"/>
    <dgm:cxn modelId="{3B573690-62B4-4953-8158-9D7C7922F77F}" type="presOf" srcId="{44849798-CE7F-4716-8A59-44090A062CA8}" destId="{FA687084-A244-46A8-8DBC-95CD0B258AD0}" srcOrd="0" destOrd="0" presId="urn:microsoft.com/office/officeart/2005/8/layout/hProcess3"/>
    <dgm:cxn modelId="{D47F23B3-A7E2-47D2-8D56-676AF161F719}" type="presOf" srcId="{F7B71EEA-088E-430D-8772-D0D9D636C666}" destId="{68942EC5-3928-46D9-A746-A35A0181A53A}" srcOrd="0" destOrd="0" presId="urn:microsoft.com/office/officeart/2005/8/layout/hProcess3"/>
    <dgm:cxn modelId="{08B7CE31-48DF-40CA-BD48-DE104837E76A}" type="presParOf" srcId="{68942EC5-3928-46D9-A746-A35A0181A53A}" destId="{4F23D91D-63D6-47F3-BBBC-6EBA22CFA1E8}" srcOrd="0" destOrd="0" presId="urn:microsoft.com/office/officeart/2005/8/layout/hProcess3"/>
    <dgm:cxn modelId="{1F582C09-FCC7-4828-94A2-58D1A298B69D}" type="presParOf" srcId="{68942EC5-3928-46D9-A746-A35A0181A53A}" destId="{02EE1FDC-04B5-4989-B60E-B924AF0FD484}" srcOrd="1" destOrd="0" presId="urn:microsoft.com/office/officeart/2005/8/layout/hProcess3"/>
    <dgm:cxn modelId="{C463E180-D121-457B-A509-CBA970BE70E6}" type="presParOf" srcId="{02EE1FDC-04B5-4989-B60E-B924AF0FD484}" destId="{60BD046C-53E7-43C8-84A5-D17D282FACB4}" srcOrd="0" destOrd="0" presId="urn:microsoft.com/office/officeart/2005/8/layout/hProcess3"/>
    <dgm:cxn modelId="{C80445EB-A936-490A-8437-3CCAC357A7D5}" type="presParOf" srcId="{02EE1FDC-04B5-4989-B60E-B924AF0FD484}" destId="{F7CA3D72-62EB-44A0-8B40-1F1BEE43FF81}" srcOrd="1" destOrd="0" presId="urn:microsoft.com/office/officeart/2005/8/layout/hProcess3"/>
    <dgm:cxn modelId="{2F75885C-231B-48FA-A20C-0CD207DA4E08}" type="presParOf" srcId="{F7CA3D72-62EB-44A0-8B40-1F1BEE43FF81}" destId="{8E72CAC1-29D3-45CF-947C-32B7B03A882F}" srcOrd="0" destOrd="0" presId="urn:microsoft.com/office/officeart/2005/8/layout/hProcess3"/>
    <dgm:cxn modelId="{55E409A2-7D53-40C9-A962-6DBE41377652}" type="presParOf" srcId="{F7CA3D72-62EB-44A0-8B40-1F1BEE43FF81}" destId="{FA687084-A244-46A8-8DBC-95CD0B258AD0}" srcOrd="1" destOrd="0" presId="urn:microsoft.com/office/officeart/2005/8/layout/hProcess3"/>
    <dgm:cxn modelId="{5CB0E087-46C3-415D-962E-3E2103E1AB00}" type="presParOf" srcId="{F7CA3D72-62EB-44A0-8B40-1F1BEE43FF81}" destId="{827A99A1-B738-4F4C-A0C8-E978CA4F4672}" srcOrd="2" destOrd="0" presId="urn:microsoft.com/office/officeart/2005/8/layout/hProcess3"/>
    <dgm:cxn modelId="{38B3ACB0-6F59-4854-91AF-EF0F80589DBA}" type="presParOf" srcId="{F7CA3D72-62EB-44A0-8B40-1F1BEE43FF81}" destId="{274A8697-A79E-47F9-9E5D-2D3BB5F23BCD}" srcOrd="3" destOrd="0" presId="urn:microsoft.com/office/officeart/2005/8/layout/hProcess3"/>
    <dgm:cxn modelId="{659E28E3-6CC4-44D0-90A1-BF4F613E0A34}" type="presParOf" srcId="{02EE1FDC-04B5-4989-B60E-B924AF0FD484}" destId="{62912E10-AFF8-471F-8426-0CEAA8AC27F3}" srcOrd="2" destOrd="0" presId="urn:microsoft.com/office/officeart/2005/8/layout/hProcess3"/>
    <dgm:cxn modelId="{1E778D85-5AC9-4A3F-8816-852CF2803974}" type="presParOf" srcId="{02EE1FDC-04B5-4989-B60E-B924AF0FD484}" destId="{74C29281-FBCA-4347-8A86-1D165C783C05}" srcOrd="3" destOrd="0" presId="urn:microsoft.com/office/officeart/2005/8/layout/hProcess3"/>
    <dgm:cxn modelId="{0BDD0337-46FB-4E31-B312-AFAA74906F56}" type="presParOf" srcId="{02EE1FDC-04B5-4989-B60E-B924AF0FD484}" destId="{E9281B4D-3BC8-4E42-8D00-0B86D413DD6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1B4D-3BC8-4E42-8D00-0B86D413DD65}">
      <dsp:nvSpPr>
        <dsp:cNvPr id="0" name=""/>
        <dsp:cNvSpPr/>
      </dsp:nvSpPr>
      <dsp:spPr>
        <a:xfrm>
          <a:off x="0" y="32937"/>
          <a:ext cx="2209799" cy="1512000"/>
        </a:xfrm>
        <a:prstGeom prst="rightArrow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87084-A244-46A8-8DBC-95CD0B258AD0}">
      <dsp:nvSpPr>
        <dsp:cNvPr id="0" name=""/>
        <dsp:cNvSpPr/>
      </dsp:nvSpPr>
      <dsp:spPr>
        <a:xfrm>
          <a:off x="178251" y="410937"/>
          <a:ext cx="1810567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3360" rIns="0" bIns="21336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>
              <a:solidFill>
                <a:schemeClr val="bg1"/>
              </a:solidFill>
            </a:rPr>
            <a:t>SUBSTRAT</a:t>
          </a:r>
        </a:p>
      </dsp:txBody>
      <dsp:txXfrm>
        <a:off x="178251" y="410937"/>
        <a:ext cx="1810567" cy="75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AC643-DA65-4C4C-BB15-A7470FF69C3B}" type="datetimeFigureOut">
              <a:rPr lang="pl-PL" smtClean="0"/>
              <a:t>04.03.2025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026B0-9871-4608-9781-2D3566277C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72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970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3497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12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949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6809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0212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44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119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70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6471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5020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23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275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3892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026B0-9871-4608-9781-2D3566277CD5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81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9568" y="1224773"/>
            <a:ext cx="17804963" cy="183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jpe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5.wdp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35.jpeg"/><Relationship Id="rId26" Type="http://schemas.openxmlformats.org/officeDocument/2006/relationships/image" Target="../media/image42.jpe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jpeg"/><Relationship Id="rId2" Type="http://schemas.openxmlformats.org/officeDocument/2006/relationships/image" Target="../media/image21.jpeg"/><Relationship Id="rId16" Type="http://schemas.microsoft.com/office/2007/relationships/hdphoto" Target="../media/hdphoto3.wdp"/><Relationship Id="rId20" Type="http://schemas.microsoft.com/office/2007/relationships/hdphoto" Target="../media/hdphoto4.wdp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24" Type="http://schemas.openxmlformats.org/officeDocument/2006/relationships/image" Target="../media/image40.jpe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10" Type="http://schemas.openxmlformats.org/officeDocument/2006/relationships/image" Target="../media/image29.jpeg"/><Relationship Id="rId19" Type="http://schemas.openxmlformats.org/officeDocument/2006/relationships/image" Target="../media/image36.png"/><Relationship Id="rId31" Type="http://schemas.openxmlformats.org/officeDocument/2006/relationships/image" Target="../media/image47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2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jpeg"/><Relationship Id="rId35" Type="http://schemas.openxmlformats.org/officeDocument/2006/relationships/image" Target="../media/image51.png"/><Relationship Id="rId8" Type="http://schemas.openxmlformats.org/officeDocument/2006/relationships/image" Target="../media/image27.jpeg"/><Relationship Id="rId3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9.png"/><Relationship Id="rId4" Type="http://schemas.openxmlformats.org/officeDocument/2006/relationships/diagramData" Target="../diagrams/data1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/>
          <p:nvPr/>
        </p:nvSpPr>
        <p:spPr>
          <a:xfrm>
            <a:off x="7271657" y="-29029"/>
            <a:ext cx="12845143" cy="11379200"/>
          </a:xfrm>
          <a:custGeom>
            <a:avLst/>
            <a:gdLst>
              <a:gd name="connsiteX0" fmla="*/ 0 w 12845143"/>
              <a:gd name="connsiteY0" fmla="*/ 14515 h 11379200"/>
              <a:gd name="connsiteX1" fmla="*/ 11364686 w 12845143"/>
              <a:gd name="connsiteY1" fmla="*/ 11379200 h 11379200"/>
              <a:gd name="connsiteX2" fmla="*/ 12845143 w 12845143"/>
              <a:gd name="connsiteY2" fmla="*/ 11379200 h 11379200"/>
              <a:gd name="connsiteX3" fmla="*/ 12830629 w 12845143"/>
              <a:gd name="connsiteY3" fmla="*/ 2264229 h 11379200"/>
              <a:gd name="connsiteX4" fmla="*/ 10551886 w 12845143"/>
              <a:gd name="connsiteY4" fmla="*/ 0 h 11379200"/>
              <a:gd name="connsiteX5" fmla="*/ 0 w 12845143"/>
              <a:gd name="connsiteY5" fmla="*/ 14515 h 113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45143" h="11379200">
                <a:moveTo>
                  <a:pt x="0" y="14515"/>
                </a:moveTo>
                <a:lnTo>
                  <a:pt x="11364686" y="11379200"/>
                </a:lnTo>
                <a:lnTo>
                  <a:pt x="12845143" y="11379200"/>
                </a:lnTo>
                <a:lnTo>
                  <a:pt x="12830629" y="2264229"/>
                </a:lnTo>
                <a:lnTo>
                  <a:pt x="10551886" y="0"/>
                </a:lnTo>
                <a:lnTo>
                  <a:pt x="0" y="1451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50000" r="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8A32726-0B02-8522-44E8-60D4B0A2C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10616"/>
          <a:stretch/>
        </p:blipFill>
        <p:spPr>
          <a:xfrm>
            <a:off x="8375651" y="11792"/>
            <a:ext cx="11963400" cy="11338379"/>
          </a:xfrm>
          <a:prstGeom prst="rect">
            <a:avLst/>
          </a:prstGeom>
        </p:spPr>
      </p:pic>
      <p:sp>
        <p:nvSpPr>
          <p:cNvPr id="14" name="Schemat blokowy: ręczne wprowadzanie danych 13">
            <a:extLst>
              <a:ext uri="{FF2B5EF4-FFF2-40B4-BE49-F238E27FC236}">
                <a16:creationId xmlns:a16="http://schemas.microsoft.com/office/drawing/2014/main" id="{14753BDD-BCFF-5A04-8871-922795741D9A}"/>
              </a:ext>
            </a:extLst>
          </p:cNvPr>
          <p:cNvSpPr/>
          <p:nvPr/>
        </p:nvSpPr>
        <p:spPr>
          <a:xfrm rot="5400000">
            <a:off x="2058573" y="-2205907"/>
            <a:ext cx="11379201" cy="1573295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7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74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744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37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6646A5B4-26AF-4395-52C8-4221504E5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807075"/>
            <a:ext cx="10439400" cy="32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57C804A-B04F-D2B2-5E46-90601D190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4" y="1808413"/>
            <a:ext cx="4991807" cy="3970318"/>
          </a:xfrm>
          <a:prstGeom prst="rect">
            <a:avLst/>
          </a:prstGeom>
        </p:spPr>
      </p:pic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10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459235" y="451039"/>
            <a:ext cx="7770482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Zbiornik fermentacyjny</a:t>
            </a:r>
            <a:endParaRPr sz="4950" dirty="0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A6BB712B-F751-728A-2D0A-6E22DF6DF7C0}"/>
              </a:ext>
            </a:extLst>
          </p:cNvPr>
          <p:cNvSpPr/>
          <p:nvPr/>
        </p:nvSpPr>
        <p:spPr>
          <a:xfrm>
            <a:off x="860953" y="5353328"/>
            <a:ext cx="4613713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Klasyczny zbiornik fermentacyjny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84126-C1A3-CF6E-C38A-980E98241A0F}"/>
              </a:ext>
            </a:extLst>
          </p:cNvPr>
          <p:cNvSpPr/>
          <p:nvPr/>
        </p:nvSpPr>
        <p:spPr>
          <a:xfrm>
            <a:off x="6165850" y="2225675"/>
            <a:ext cx="115060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A6192E"/>
              </a:buClr>
              <a:buFontTx/>
              <a:buChar char="-"/>
            </a:pPr>
            <a:r>
              <a:rPr lang="pl-PL" sz="3600" dirty="0">
                <a:latin typeface="Arial Narrow" panose="020B0606020202030204" pitchFamily="34" charset="0"/>
              </a:rPr>
              <a:t>Tworzenie się kożucha,</a:t>
            </a:r>
          </a:p>
          <a:p>
            <a:pPr marL="571500" indent="-571500">
              <a:buClr>
                <a:srgbClr val="A6192E"/>
              </a:buClr>
              <a:buFontTx/>
              <a:buChar char="-"/>
            </a:pPr>
            <a:r>
              <a:rPr lang="pl-PL" sz="3600" dirty="0">
                <a:latin typeface="Arial Narrow" panose="020B0606020202030204" pitchFamily="34" charset="0"/>
              </a:rPr>
              <a:t>Powstawanie piany,</a:t>
            </a:r>
          </a:p>
          <a:p>
            <a:pPr marL="571500" indent="-571500">
              <a:buClr>
                <a:srgbClr val="A6192E"/>
              </a:buClr>
              <a:buFontTx/>
              <a:buChar char="-"/>
            </a:pPr>
            <a:r>
              <a:rPr lang="pl-PL" sz="3600" dirty="0">
                <a:latin typeface="Arial Narrow" panose="020B0606020202030204" pitchFamily="34" charset="0"/>
              </a:rPr>
              <a:t>Tworzenie się osadów dennych,</a:t>
            </a:r>
          </a:p>
          <a:p>
            <a:pPr marL="571500" indent="-571500">
              <a:buClr>
                <a:srgbClr val="A6192E"/>
              </a:buClr>
              <a:buFontTx/>
              <a:buChar char="-"/>
            </a:pPr>
            <a:r>
              <a:rPr lang="pl-PL" sz="3600" dirty="0">
                <a:latin typeface="Arial Narrow" panose="020B0606020202030204" pitchFamily="34" charset="0"/>
              </a:rPr>
              <a:t>Wymiana mieszadła trwa 3 miesiące i wymaga opróżnienia zbiornika,</a:t>
            </a:r>
          </a:p>
          <a:p>
            <a:pPr marL="571500" indent="-571500">
              <a:buClr>
                <a:srgbClr val="A6192E"/>
              </a:buClr>
              <a:buFontTx/>
              <a:buChar char="-"/>
            </a:pPr>
            <a:r>
              <a:rPr lang="pl-PL" sz="3600" dirty="0">
                <a:latin typeface="Arial Narrow" panose="020B0606020202030204" pitchFamily="34" charset="0"/>
              </a:rPr>
              <a:t>Wymagane 3-4 mieszadła o mocy 8-15 kW</a:t>
            </a:r>
          </a:p>
          <a:p>
            <a:pPr marL="571500" indent="-571500">
              <a:buClr>
                <a:srgbClr val="A6192E"/>
              </a:buClr>
              <a:buFontTx/>
              <a:buChar char="-"/>
            </a:pPr>
            <a:endParaRPr lang="pl-PL" sz="3600" dirty="0">
              <a:latin typeface="Arial Narrow" panose="020B0606020202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F98B1EB-003C-089E-7C30-4A2298D50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33" y="5979533"/>
            <a:ext cx="3751492" cy="385911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3DD673D7-C1A2-1597-3D8A-2878B27DEDBC}"/>
              </a:ext>
            </a:extLst>
          </p:cNvPr>
          <p:cNvSpPr/>
          <p:nvPr/>
        </p:nvSpPr>
        <p:spPr>
          <a:xfrm>
            <a:off x="969199" y="9637424"/>
            <a:ext cx="4176131" cy="830997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Zbiornik systemu pionowego mieszania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E6288B33-D24B-03DB-7500-41847A529EA6}"/>
              </a:ext>
            </a:extLst>
          </p:cNvPr>
          <p:cNvSpPr/>
          <p:nvPr/>
        </p:nvSpPr>
        <p:spPr>
          <a:xfrm>
            <a:off x="6394450" y="6873875"/>
            <a:ext cx="115060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  Nie tworzą się kożuchy ani piana,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  Na dnie nie tworzy się osad,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  Czas wymiany mieszadła to 2 godziny i nie wymaga opróżnienia zbiornika,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  Wystarczy jedno mieszadło o mocy 5 </a:t>
            </a:r>
            <a:r>
              <a:rPr lang="pl-PL" sz="3600" dirty="0" err="1">
                <a:latin typeface="Arial Narrow" panose="020B0606020202030204" pitchFamily="34" charset="0"/>
              </a:rPr>
              <a:t>kW.</a:t>
            </a:r>
            <a:endParaRPr lang="pl-PL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40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11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489450" y="484908"/>
            <a:ext cx="7770482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Czyszczenie rur</a:t>
            </a:r>
            <a:endParaRPr sz="495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FA8F879-B360-BD58-F743-EBBAD1247A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73" y="2225675"/>
            <a:ext cx="7062185" cy="529663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ADAA285-26A5-F0F8-56A5-3247B32DC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6582" y="3673475"/>
            <a:ext cx="7036782" cy="5277587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5D185786-67F4-225C-B310-CF16B83CC443}"/>
              </a:ext>
            </a:extLst>
          </p:cNvPr>
          <p:cNvSpPr/>
          <p:nvPr/>
        </p:nvSpPr>
        <p:spPr>
          <a:xfrm>
            <a:off x="1191673" y="7291481"/>
            <a:ext cx="8225385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Osad w zbiorniku w technologii NAWARO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D18F44D0-AFC2-BEF9-1E75-F02CDB367958}"/>
              </a:ext>
            </a:extLst>
          </p:cNvPr>
          <p:cNvSpPr/>
          <p:nvPr/>
        </p:nvSpPr>
        <p:spPr>
          <a:xfrm>
            <a:off x="10675540" y="8720229"/>
            <a:ext cx="8238865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Oczyszczanie rur w technologii NAWARO</a:t>
            </a:r>
          </a:p>
        </p:txBody>
      </p:sp>
    </p:spTree>
    <p:extLst>
      <p:ext uri="{BB962C8B-B14F-4D97-AF65-F5344CB8AC3E}">
        <p14:creationId xmlns:p14="http://schemas.microsoft.com/office/powerpoint/2010/main" val="406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12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459235" y="451039"/>
            <a:ext cx="7770482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Efektywność</a:t>
            </a:r>
            <a:br>
              <a:rPr lang="pl-PL" sz="4950" spc="-5" dirty="0">
                <a:solidFill>
                  <a:srgbClr val="000000"/>
                </a:solidFill>
              </a:rPr>
            </a:br>
            <a:endParaRPr sz="495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84126-C1A3-CF6E-C38A-980E98241A0F}"/>
              </a:ext>
            </a:extLst>
          </p:cNvPr>
          <p:cNvSpPr/>
          <p:nvPr/>
        </p:nvSpPr>
        <p:spPr>
          <a:xfrm>
            <a:off x="1441450" y="2606675"/>
            <a:ext cx="162304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A6192E"/>
              </a:buClr>
            </a:pPr>
            <a:r>
              <a:rPr lang="pl-PL" sz="4800" dirty="0">
                <a:latin typeface="Arial Narrow" panose="020B0606020202030204" pitchFamily="34" charset="0"/>
              </a:rPr>
              <a:t>	Według danych Ministerstwa Energii z wiosny 2019 r., średnia produktywność biogazowni z zainstalowanego 1 MW mocy elektrycznej wynosiła zaledwie </a:t>
            </a:r>
            <a:r>
              <a:rPr lang="pl-PL" sz="4800" b="1" dirty="0">
                <a:latin typeface="Arial Narrow" panose="020B0606020202030204" pitchFamily="34" charset="0"/>
              </a:rPr>
              <a:t>5 250 MWh</a:t>
            </a:r>
            <a:r>
              <a:rPr lang="pl-PL" sz="4800" dirty="0">
                <a:latin typeface="Arial Narrow" panose="020B0606020202030204" pitchFamily="34" charset="0"/>
              </a:rPr>
              <a:t>.</a:t>
            </a:r>
          </a:p>
          <a:p>
            <a:pPr algn="just">
              <a:buClr>
                <a:srgbClr val="A6192E"/>
              </a:buClr>
            </a:pPr>
            <a:r>
              <a:rPr lang="pl-PL" sz="4800" dirty="0">
                <a:latin typeface="Arial Narrow" panose="020B0606020202030204" pitchFamily="34" charset="0"/>
              </a:rPr>
              <a:t>	Dla biogazowni realizowanych w technologii stosowanej przez Biogas System produktywność z zainstalowanego 1 MW mocy wynosi </a:t>
            </a:r>
            <a:r>
              <a:rPr lang="pl-PL" sz="4800" b="1" dirty="0">
                <a:latin typeface="Arial Narrow" panose="020B0606020202030204" pitchFamily="34" charset="0"/>
              </a:rPr>
              <a:t>8 342 MWh</a:t>
            </a:r>
            <a:r>
              <a:rPr lang="pl-PL" sz="4800" dirty="0">
                <a:latin typeface="Arial Narrow" panose="020B0606020202030204" pitchFamily="34" charset="0"/>
              </a:rPr>
              <a:t>.</a:t>
            </a:r>
          </a:p>
          <a:p>
            <a:pPr algn="just">
              <a:buClr>
                <a:srgbClr val="A6192E"/>
              </a:buClr>
            </a:pPr>
            <a:r>
              <a:rPr lang="pl-PL" sz="4800" dirty="0">
                <a:latin typeface="Arial Narrow" panose="020B0606020202030204" pitchFamily="34" charset="0"/>
              </a:rPr>
              <a:t>	Różnica </a:t>
            </a:r>
            <a:r>
              <a:rPr lang="pl-PL" sz="4800" b="1" dirty="0">
                <a:latin typeface="Arial Narrow" panose="020B0606020202030204" pitchFamily="34" charset="0"/>
              </a:rPr>
              <a:t>3 092 MWh </a:t>
            </a:r>
            <a:r>
              <a:rPr lang="pl-PL" sz="4800" dirty="0">
                <a:latin typeface="Arial Narrow" panose="020B0606020202030204" pitchFamily="34" charset="0"/>
              </a:rPr>
              <a:t>to ponad </a:t>
            </a:r>
            <a:r>
              <a:rPr lang="pl-PL" sz="4800" b="1" dirty="0">
                <a:latin typeface="Arial Narrow" panose="020B0606020202030204" pitchFamily="34" charset="0"/>
              </a:rPr>
              <a:t>2,7 miliona złotych rocznie</a:t>
            </a:r>
            <a:r>
              <a:rPr lang="pl-PL" sz="4800" dirty="0">
                <a:latin typeface="Arial Narrow" panose="020B0606020202030204" pitchFamily="34" charset="0"/>
              </a:rPr>
              <a:t>, zgodnie z cenami taryfy FIT </a:t>
            </a:r>
            <a:r>
              <a:rPr lang="pl-PL" sz="4800">
                <a:latin typeface="Arial Narrow" panose="020B0606020202030204" pitchFamily="34" charset="0"/>
              </a:rPr>
              <a:t>dla 2024 </a:t>
            </a:r>
            <a:r>
              <a:rPr lang="pl-PL" sz="4800" dirty="0">
                <a:latin typeface="Arial Narrow" panose="020B0606020202030204" pitchFamily="34" charset="0"/>
              </a:rPr>
              <a:t>roku.</a:t>
            </a:r>
          </a:p>
        </p:txBody>
      </p:sp>
    </p:spTree>
    <p:extLst>
      <p:ext uri="{BB962C8B-B14F-4D97-AF65-F5344CB8AC3E}">
        <p14:creationId xmlns:p14="http://schemas.microsoft.com/office/powerpoint/2010/main" val="41885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13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565650" y="403287"/>
            <a:ext cx="11995716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pl-PL" sz="5400" dirty="0">
                <a:solidFill>
                  <a:srgbClr val="0012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Biogazownia</a:t>
            </a:r>
            <a:endParaRPr lang="en-US" sz="5400" dirty="0">
              <a:solidFill>
                <a:srgbClr val="0012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A9BA03-8D21-75FE-F9DF-E78CCD5EC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0412" y="2156263"/>
            <a:ext cx="10143275" cy="7593881"/>
          </a:xfrm>
          <a:prstGeom prst="rect">
            <a:avLst/>
          </a:prstGeom>
        </p:spPr>
      </p:pic>
      <p:sp>
        <p:nvSpPr>
          <p:cNvPr id="35" name="Prostokąt 34">
            <a:extLst>
              <a:ext uri="{FF2B5EF4-FFF2-40B4-BE49-F238E27FC236}">
                <a16:creationId xmlns:a16="http://schemas.microsoft.com/office/drawing/2014/main" id="{841C033C-5944-4023-94D8-84807CD9C9FF}"/>
              </a:ext>
            </a:extLst>
          </p:cNvPr>
          <p:cNvSpPr/>
          <p:nvPr/>
        </p:nvSpPr>
        <p:spPr>
          <a:xfrm>
            <a:off x="7655242" y="9601218"/>
            <a:ext cx="5141309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Zdjęcie biogazowni z perspektywy lotu</a:t>
            </a:r>
          </a:p>
        </p:txBody>
      </p:sp>
    </p:spTree>
    <p:extLst>
      <p:ext uri="{BB962C8B-B14F-4D97-AF65-F5344CB8AC3E}">
        <p14:creationId xmlns:p14="http://schemas.microsoft.com/office/powerpoint/2010/main" val="2973335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14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459235" y="451039"/>
            <a:ext cx="7770482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Rozbudowa biogazowni</a:t>
            </a:r>
            <a:endParaRPr sz="495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84126-C1A3-CF6E-C38A-980E98241A0F}"/>
              </a:ext>
            </a:extLst>
          </p:cNvPr>
          <p:cNvSpPr/>
          <p:nvPr/>
        </p:nvSpPr>
        <p:spPr>
          <a:xfrm>
            <a:off x="908050" y="2013964"/>
            <a:ext cx="162304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	Ze względu na modułową technologię biogazowni posiadamy możliwość rozpoczęcia inwestycji od biogazowni 0,5 MW a następnie, po uzyskaniu niezbędnej dokumentacji, rozbudowanie jej do 1 MW. Przy rozbudowie dokładany jest dodatkowy zbiornik fermentacyjny oraz dodatkowa jednostka kogeneracyjna. Takie rozwiązanie pozwala na szybsze rozpoczęcie pracy biogazowni i tym samym zwrot inwestycji.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6001D65-5622-0B47-8384-2DBBBD85A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5480713"/>
            <a:ext cx="7924800" cy="41036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CC7661F-3565-9E65-4573-58E5D3BA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050" y="5502275"/>
            <a:ext cx="8156937" cy="40821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35A1D7A-A81D-2524-0483-8D9C3CB279E1}"/>
              </a:ext>
            </a:extLst>
          </p:cNvPr>
          <p:cNvSpPr/>
          <p:nvPr/>
        </p:nvSpPr>
        <p:spPr>
          <a:xfrm>
            <a:off x="2604595" y="9353542"/>
            <a:ext cx="5141309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Wizualizacja biogazowni 0,5 MW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681BEF9-4438-9675-C70C-D3BB0E8ED31C}"/>
              </a:ext>
            </a:extLst>
          </p:cNvPr>
          <p:cNvSpPr/>
          <p:nvPr/>
        </p:nvSpPr>
        <p:spPr>
          <a:xfrm>
            <a:off x="11559863" y="9353542"/>
            <a:ext cx="5141309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Wizualizacja biogazowni 1 MW</a:t>
            </a:r>
          </a:p>
        </p:txBody>
      </p:sp>
    </p:spTree>
    <p:extLst>
      <p:ext uri="{BB962C8B-B14F-4D97-AF65-F5344CB8AC3E}">
        <p14:creationId xmlns:p14="http://schemas.microsoft.com/office/powerpoint/2010/main" val="24401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/>
          <p:nvPr/>
        </p:nvSpPr>
        <p:spPr>
          <a:xfrm>
            <a:off x="6589486" y="-58057"/>
            <a:ext cx="13512800" cy="11408228"/>
          </a:xfrm>
          <a:custGeom>
            <a:avLst/>
            <a:gdLst>
              <a:gd name="connsiteX0" fmla="*/ 0 w 13512800"/>
              <a:gd name="connsiteY0" fmla="*/ 29028 h 11408228"/>
              <a:gd name="connsiteX1" fmla="*/ 11393715 w 13512800"/>
              <a:gd name="connsiteY1" fmla="*/ 11408228 h 11408228"/>
              <a:gd name="connsiteX2" fmla="*/ 13512800 w 13512800"/>
              <a:gd name="connsiteY2" fmla="*/ 11408228 h 11408228"/>
              <a:gd name="connsiteX3" fmla="*/ 13512800 w 13512800"/>
              <a:gd name="connsiteY3" fmla="*/ 4818743 h 11408228"/>
              <a:gd name="connsiteX4" fmla="*/ 8650515 w 13512800"/>
              <a:gd name="connsiteY4" fmla="*/ 0 h 11408228"/>
              <a:gd name="connsiteX5" fmla="*/ 0 w 13512800"/>
              <a:gd name="connsiteY5" fmla="*/ 29028 h 1140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12800" h="11408228">
                <a:moveTo>
                  <a:pt x="0" y="29028"/>
                </a:moveTo>
                <a:lnTo>
                  <a:pt x="11393715" y="11408228"/>
                </a:lnTo>
                <a:lnTo>
                  <a:pt x="13512800" y="11408228"/>
                </a:lnTo>
                <a:lnTo>
                  <a:pt x="13512800" y="4818743"/>
                </a:lnTo>
                <a:lnTo>
                  <a:pt x="8650515" y="0"/>
                </a:lnTo>
                <a:lnTo>
                  <a:pt x="0" y="29028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Dowolny kształt 10"/>
          <p:cNvSpPr/>
          <p:nvPr/>
        </p:nvSpPr>
        <p:spPr>
          <a:xfrm>
            <a:off x="-14514" y="-14514"/>
            <a:ext cx="18012228" cy="11379200"/>
          </a:xfrm>
          <a:custGeom>
            <a:avLst/>
            <a:gdLst>
              <a:gd name="connsiteX0" fmla="*/ 0 w 18012228"/>
              <a:gd name="connsiteY0" fmla="*/ 0 h 11379200"/>
              <a:gd name="connsiteX1" fmla="*/ 6691085 w 18012228"/>
              <a:gd name="connsiteY1" fmla="*/ 0 h 11379200"/>
              <a:gd name="connsiteX2" fmla="*/ 18012228 w 18012228"/>
              <a:gd name="connsiteY2" fmla="*/ 11379200 h 11379200"/>
              <a:gd name="connsiteX3" fmla="*/ 5036457 w 18012228"/>
              <a:gd name="connsiteY3" fmla="*/ 11379200 h 11379200"/>
              <a:gd name="connsiteX4" fmla="*/ 0 w 18012228"/>
              <a:gd name="connsiteY4" fmla="*/ 6270171 h 11379200"/>
              <a:gd name="connsiteX5" fmla="*/ 0 w 18012228"/>
              <a:gd name="connsiteY5" fmla="*/ 0 h 113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12228" h="11379200">
                <a:moveTo>
                  <a:pt x="0" y="0"/>
                </a:moveTo>
                <a:lnTo>
                  <a:pt x="6691085" y="0"/>
                </a:lnTo>
                <a:lnTo>
                  <a:pt x="18012228" y="11379200"/>
                </a:lnTo>
                <a:lnTo>
                  <a:pt x="5036457" y="11379200"/>
                </a:lnTo>
                <a:lnTo>
                  <a:pt x="0" y="6270171"/>
                </a:lnTo>
                <a:lnTo>
                  <a:pt x="0" y="0"/>
                </a:lnTo>
                <a:close/>
              </a:path>
            </a:pathLst>
          </a:custGeom>
          <a:solidFill>
            <a:srgbClr val="2B2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bject 3"/>
          <p:cNvSpPr/>
          <p:nvPr/>
        </p:nvSpPr>
        <p:spPr>
          <a:xfrm>
            <a:off x="44359" y="-58057"/>
            <a:ext cx="17953355" cy="11308715"/>
          </a:xfrm>
          <a:custGeom>
            <a:avLst/>
            <a:gdLst/>
            <a:ahLst/>
            <a:cxnLst/>
            <a:rect l="l" t="t" r="r" b="b"/>
            <a:pathLst>
              <a:path w="17953355" h="11308715">
                <a:moveTo>
                  <a:pt x="6644425" y="0"/>
                </a:moveTo>
                <a:lnTo>
                  <a:pt x="0" y="0"/>
                </a:lnTo>
                <a:lnTo>
                  <a:pt x="0" y="6282531"/>
                </a:lnTo>
                <a:lnTo>
                  <a:pt x="5026024" y="11308556"/>
                </a:lnTo>
                <a:lnTo>
                  <a:pt x="17952982" y="11308556"/>
                </a:lnTo>
                <a:lnTo>
                  <a:pt x="6644425" y="0"/>
                </a:lnTo>
                <a:close/>
              </a:path>
            </a:pathLst>
          </a:custGeom>
          <a:solidFill>
            <a:srgbClr val="2B2A60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6" name="object 7"/>
          <p:cNvSpPr/>
          <p:nvPr/>
        </p:nvSpPr>
        <p:spPr>
          <a:xfrm>
            <a:off x="10931604" y="4272121"/>
            <a:ext cx="2764790" cy="2764790"/>
          </a:xfrm>
          <a:custGeom>
            <a:avLst/>
            <a:gdLst/>
            <a:ahLst/>
            <a:cxnLst/>
            <a:rect l="l" t="t" r="r" b="b"/>
            <a:pathLst>
              <a:path w="2764790" h="2764790">
                <a:moveTo>
                  <a:pt x="1382156" y="0"/>
                </a:moveTo>
                <a:lnTo>
                  <a:pt x="1333633" y="835"/>
                </a:lnTo>
                <a:lnTo>
                  <a:pt x="1285529" y="3325"/>
                </a:lnTo>
                <a:lnTo>
                  <a:pt x="1237873" y="7440"/>
                </a:lnTo>
                <a:lnTo>
                  <a:pt x="1190692" y="13153"/>
                </a:lnTo>
                <a:lnTo>
                  <a:pt x="1144013" y="20438"/>
                </a:lnTo>
                <a:lnTo>
                  <a:pt x="1097864" y="29267"/>
                </a:lnTo>
                <a:lnTo>
                  <a:pt x="1052271" y="39612"/>
                </a:lnTo>
                <a:lnTo>
                  <a:pt x="1007263" y="51446"/>
                </a:lnTo>
                <a:lnTo>
                  <a:pt x="962867" y="64741"/>
                </a:lnTo>
                <a:lnTo>
                  <a:pt x="919110" y="79471"/>
                </a:lnTo>
                <a:lnTo>
                  <a:pt x="876020" y="95607"/>
                </a:lnTo>
                <a:lnTo>
                  <a:pt x="833624" y="113122"/>
                </a:lnTo>
                <a:lnTo>
                  <a:pt x="791950" y="131990"/>
                </a:lnTo>
                <a:lnTo>
                  <a:pt x="751024" y="152182"/>
                </a:lnTo>
                <a:lnTo>
                  <a:pt x="710875" y="173670"/>
                </a:lnTo>
                <a:lnTo>
                  <a:pt x="671529" y="196429"/>
                </a:lnTo>
                <a:lnTo>
                  <a:pt x="633015" y="220430"/>
                </a:lnTo>
                <a:lnTo>
                  <a:pt x="595359" y="245646"/>
                </a:lnTo>
                <a:lnTo>
                  <a:pt x="558589" y="272049"/>
                </a:lnTo>
                <a:lnTo>
                  <a:pt x="522732" y="299612"/>
                </a:lnTo>
                <a:lnTo>
                  <a:pt x="487816" y="328308"/>
                </a:lnTo>
                <a:lnTo>
                  <a:pt x="453869" y="358108"/>
                </a:lnTo>
                <a:lnTo>
                  <a:pt x="420916" y="388987"/>
                </a:lnTo>
                <a:lnTo>
                  <a:pt x="388987" y="420916"/>
                </a:lnTo>
                <a:lnTo>
                  <a:pt x="358108" y="453869"/>
                </a:lnTo>
                <a:lnTo>
                  <a:pt x="328308" y="487816"/>
                </a:lnTo>
                <a:lnTo>
                  <a:pt x="299612" y="522732"/>
                </a:lnTo>
                <a:lnTo>
                  <a:pt x="272049" y="558589"/>
                </a:lnTo>
                <a:lnTo>
                  <a:pt x="245646" y="595359"/>
                </a:lnTo>
                <a:lnTo>
                  <a:pt x="220430" y="633015"/>
                </a:lnTo>
                <a:lnTo>
                  <a:pt x="196429" y="671529"/>
                </a:lnTo>
                <a:lnTo>
                  <a:pt x="173670" y="710875"/>
                </a:lnTo>
                <a:lnTo>
                  <a:pt x="152182" y="751024"/>
                </a:lnTo>
                <a:lnTo>
                  <a:pt x="131990" y="791950"/>
                </a:lnTo>
                <a:lnTo>
                  <a:pt x="113122" y="833624"/>
                </a:lnTo>
                <a:lnTo>
                  <a:pt x="95607" y="876020"/>
                </a:lnTo>
                <a:lnTo>
                  <a:pt x="79471" y="919110"/>
                </a:lnTo>
                <a:lnTo>
                  <a:pt x="64741" y="962867"/>
                </a:lnTo>
                <a:lnTo>
                  <a:pt x="51446" y="1007263"/>
                </a:lnTo>
                <a:lnTo>
                  <a:pt x="39612" y="1052271"/>
                </a:lnTo>
                <a:lnTo>
                  <a:pt x="29267" y="1097864"/>
                </a:lnTo>
                <a:lnTo>
                  <a:pt x="20438" y="1144013"/>
                </a:lnTo>
                <a:lnTo>
                  <a:pt x="13153" y="1190692"/>
                </a:lnTo>
                <a:lnTo>
                  <a:pt x="7440" y="1237873"/>
                </a:lnTo>
                <a:lnTo>
                  <a:pt x="3325" y="1285529"/>
                </a:lnTo>
                <a:lnTo>
                  <a:pt x="835" y="1333633"/>
                </a:lnTo>
                <a:lnTo>
                  <a:pt x="0" y="1382156"/>
                </a:lnTo>
                <a:lnTo>
                  <a:pt x="835" y="1430680"/>
                </a:lnTo>
                <a:lnTo>
                  <a:pt x="3325" y="1478783"/>
                </a:lnTo>
                <a:lnTo>
                  <a:pt x="7440" y="1526439"/>
                </a:lnTo>
                <a:lnTo>
                  <a:pt x="13153" y="1573621"/>
                </a:lnTo>
                <a:lnTo>
                  <a:pt x="20438" y="1620300"/>
                </a:lnTo>
                <a:lnTo>
                  <a:pt x="29267" y="1666449"/>
                </a:lnTo>
                <a:lnTo>
                  <a:pt x="39612" y="1712042"/>
                </a:lnTo>
                <a:lnTo>
                  <a:pt x="51446" y="1757049"/>
                </a:lnTo>
                <a:lnTo>
                  <a:pt x="64741" y="1801446"/>
                </a:lnTo>
                <a:lnTo>
                  <a:pt x="79471" y="1845202"/>
                </a:lnTo>
                <a:lnTo>
                  <a:pt x="95607" y="1888292"/>
                </a:lnTo>
                <a:lnTo>
                  <a:pt x="113122" y="1930688"/>
                </a:lnTo>
                <a:lnTo>
                  <a:pt x="131990" y="1972363"/>
                </a:lnTo>
                <a:lnTo>
                  <a:pt x="152182" y="2013289"/>
                </a:lnTo>
                <a:lnTo>
                  <a:pt x="173670" y="2053438"/>
                </a:lnTo>
                <a:lnTo>
                  <a:pt x="196429" y="2092784"/>
                </a:lnTo>
                <a:lnTo>
                  <a:pt x="220430" y="2131298"/>
                </a:lnTo>
                <a:lnTo>
                  <a:pt x="245646" y="2168954"/>
                </a:lnTo>
                <a:lnTo>
                  <a:pt x="272049" y="2205724"/>
                </a:lnTo>
                <a:lnTo>
                  <a:pt x="299612" y="2241581"/>
                </a:lnTo>
                <a:lnTo>
                  <a:pt x="328308" y="2276496"/>
                </a:lnTo>
                <a:lnTo>
                  <a:pt x="358108" y="2310444"/>
                </a:lnTo>
                <a:lnTo>
                  <a:pt x="388987" y="2343396"/>
                </a:lnTo>
                <a:lnTo>
                  <a:pt x="420916" y="2375325"/>
                </a:lnTo>
                <a:lnTo>
                  <a:pt x="453869" y="2406204"/>
                </a:lnTo>
                <a:lnTo>
                  <a:pt x="487816" y="2436005"/>
                </a:lnTo>
                <a:lnTo>
                  <a:pt x="522732" y="2464701"/>
                </a:lnTo>
                <a:lnTo>
                  <a:pt x="558589" y="2492264"/>
                </a:lnTo>
                <a:lnTo>
                  <a:pt x="595359" y="2518667"/>
                </a:lnTo>
                <a:lnTo>
                  <a:pt x="633015" y="2543883"/>
                </a:lnTo>
                <a:lnTo>
                  <a:pt x="671529" y="2567884"/>
                </a:lnTo>
                <a:lnTo>
                  <a:pt x="710875" y="2590642"/>
                </a:lnTo>
                <a:lnTo>
                  <a:pt x="751024" y="2612131"/>
                </a:lnTo>
                <a:lnTo>
                  <a:pt x="791950" y="2632323"/>
                </a:lnTo>
                <a:lnTo>
                  <a:pt x="833624" y="2651190"/>
                </a:lnTo>
                <a:lnTo>
                  <a:pt x="876020" y="2668706"/>
                </a:lnTo>
                <a:lnTo>
                  <a:pt x="919110" y="2684842"/>
                </a:lnTo>
                <a:lnTo>
                  <a:pt x="962867" y="2699572"/>
                </a:lnTo>
                <a:lnTo>
                  <a:pt x="1007263" y="2712867"/>
                </a:lnTo>
                <a:lnTo>
                  <a:pt x="1052271" y="2724701"/>
                </a:lnTo>
                <a:lnTo>
                  <a:pt x="1097864" y="2735046"/>
                </a:lnTo>
                <a:lnTo>
                  <a:pt x="1144013" y="2743874"/>
                </a:lnTo>
                <a:lnTo>
                  <a:pt x="1190692" y="2751159"/>
                </a:lnTo>
                <a:lnTo>
                  <a:pt x="1237873" y="2756873"/>
                </a:lnTo>
                <a:lnTo>
                  <a:pt x="1285529" y="2760988"/>
                </a:lnTo>
                <a:lnTo>
                  <a:pt x="1333633" y="2763477"/>
                </a:lnTo>
                <a:lnTo>
                  <a:pt x="1382156" y="2764313"/>
                </a:lnTo>
                <a:lnTo>
                  <a:pt x="1430680" y="2763477"/>
                </a:lnTo>
                <a:lnTo>
                  <a:pt x="1478783" y="2760988"/>
                </a:lnTo>
                <a:lnTo>
                  <a:pt x="1526439" y="2756873"/>
                </a:lnTo>
                <a:lnTo>
                  <a:pt x="1573621" y="2751159"/>
                </a:lnTo>
                <a:lnTo>
                  <a:pt x="1620300" y="2743874"/>
                </a:lnTo>
                <a:lnTo>
                  <a:pt x="1666449" y="2735046"/>
                </a:lnTo>
                <a:lnTo>
                  <a:pt x="1712042" y="2724701"/>
                </a:lnTo>
                <a:lnTo>
                  <a:pt x="1757049" y="2712867"/>
                </a:lnTo>
                <a:lnTo>
                  <a:pt x="1801446" y="2699572"/>
                </a:lnTo>
                <a:lnTo>
                  <a:pt x="1845202" y="2684842"/>
                </a:lnTo>
                <a:lnTo>
                  <a:pt x="1888292" y="2668706"/>
                </a:lnTo>
                <a:lnTo>
                  <a:pt x="1930688" y="2651190"/>
                </a:lnTo>
                <a:lnTo>
                  <a:pt x="1972363" y="2632323"/>
                </a:lnTo>
                <a:lnTo>
                  <a:pt x="2013289" y="2612131"/>
                </a:lnTo>
                <a:lnTo>
                  <a:pt x="2053438" y="2590642"/>
                </a:lnTo>
                <a:lnTo>
                  <a:pt x="2092784" y="2567884"/>
                </a:lnTo>
                <a:lnTo>
                  <a:pt x="2131298" y="2543883"/>
                </a:lnTo>
                <a:lnTo>
                  <a:pt x="2168954" y="2518667"/>
                </a:lnTo>
                <a:lnTo>
                  <a:pt x="2205724" y="2492264"/>
                </a:lnTo>
                <a:lnTo>
                  <a:pt x="2241581" y="2464701"/>
                </a:lnTo>
                <a:lnTo>
                  <a:pt x="2276496" y="2436005"/>
                </a:lnTo>
                <a:lnTo>
                  <a:pt x="2310444" y="2406204"/>
                </a:lnTo>
                <a:lnTo>
                  <a:pt x="2343396" y="2375325"/>
                </a:lnTo>
                <a:lnTo>
                  <a:pt x="2375325" y="2343396"/>
                </a:lnTo>
                <a:lnTo>
                  <a:pt x="2406204" y="2310444"/>
                </a:lnTo>
                <a:lnTo>
                  <a:pt x="2436005" y="2276496"/>
                </a:lnTo>
                <a:lnTo>
                  <a:pt x="2464701" y="2241581"/>
                </a:lnTo>
                <a:lnTo>
                  <a:pt x="2492264" y="2205724"/>
                </a:lnTo>
                <a:lnTo>
                  <a:pt x="2518667" y="2168954"/>
                </a:lnTo>
                <a:lnTo>
                  <a:pt x="2543883" y="2131298"/>
                </a:lnTo>
                <a:lnTo>
                  <a:pt x="2567884" y="2092784"/>
                </a:lnTo>
                <a:lnTo>
                  <a:pt x="2590642" y="2053438"/>
                </a:lnTo>
                <a:lnTo>
                  <a:pt x="2612131" y="2013289"/>
                </a:lnTo>
                <a:lnTo>
                  <a:pt x="2632323" y="1972363"/>
                </a:lnTo>
                <a:lnTo>
                  <a:pt x="2651190" y="1930688"/>
                </a:lnTo>
                <a:lnTo>
                  <a:pt x="2668706" y="1888292"/>
                </a:lnTo>
                <a:lnTo>
                  <a:pt x="2684842" y="1845202"/>
                </a:lnTo>
                <a:lnTo>
                  <a:pt x="2699572" y="1801446"/>
                </a:lnTo>
                <a:lnTo>
                  <a:pt x="2712867" y="1757049"/>
                </a:lnTo>
                <a:lnTo>
                  <a:pt x="2724701" y="1712042"/>
                </a:lnTo>
                <a:lnTo>
                  <a:pt x="2735046" y="1666449"/>
                </a:lnTo>
                <a:lnTo>
                  <a:pt x="2743874" y="1620300"/>
                </a:lnTo>
                <a:lnTo>
                  <a:pt x="2751159" y="1573621"/>
                </a:lnTo>
                <a:lnTo>
                  <a:pt x="2756873" y="1526439"/>
                </a:lnTo>
                <a:lnTo>
                  <a:pt x="2760988" y="1478783"/>
                </a:lnTo>
                <a:lnTo>
                  <a:pt x="2763477" y="1430680"/>
                </a:lnTo>
                <a:lnTo>
                  <a:pt x="2764313" y="1382156"/>
                </a:lnTo>
                <a:lnTo>
                  <a:pt x="2763477" y="1333633"/>
                </a:lnTo>
                <a:lnTo>
                  <a:pt x="2760988" y="1285529"/>
                </a:lnTo>
                <a:lnTo>
                  <a:pt x="2756873" y="1237873"/>
                </a:lnTo>
                <a:lnTo>
                  <a:pt x="2751159" y="1190692"/>
                </a:lnTo>
                <a:lnTo>
                  <a:pt x="2743874" y="1144013"/>
                </a:lnTo>
                <a:lnTo>
                  <a:pt x="2735046" y="1097864"/>
                </a:lnTo>
                <a:lnTo>
                  <a:pt x="2724701" y="1052271"/>
                </a:lnTo>
                <a:lnTo>
                  <a:pt x="2712867" y="1007263"/>
                </a:lnTo>
                <a:lnTo>
                  <a:pt x="2699572" y="962867"/>
                </a:lnTo>
                <a:lnTo>
                  <a:pt x="2684842" y="919110"/>
                </a:lnTo>
                <a:lnTo>
                  <a:pt x="2668706" y="876020"/>
                </a:lnTo>
                <a:lnTo>
                  <a:pt x="2651190" y="833624"/>
                </a:lnTo>
                <a:lnTo>
                  <a:pt x="2632323" y="791950"/>
                </a:lnTo>
                <a:lnTo>
                  <a:pt x="2612131" y="751024"/>
                </a:lnTo>
                <a:lnTo>
                  <a:pt x="2590642" y="710875"/>
                </a:lnTo>
                <a:lnTo>
                  <a:pt x="2567884" y="671529"/>
                </a:lnTo>
                <a:lnTo>
                  <a:pt x="2543883" y="633015"/>
                </a:lnTo>
                <a:lnTo>
                  <a:pt x="2518667" y="595359"/>
                </a:lnTo>
                <a:lnTo>
                  <a:pt x="2492264" y="558589"/>
                </a:lnTo>
                <a:lnTo>
                  <a:pt x="2464701" y="522732"/>
                </a:lnTo>
                <a:lnTo>
                  <a:pt x="2436005" y="487816"/>
                </a:lnTo>
                <a:lnTo>
                  <a:pt x="2406204" y="453869"/>
                </a:lnTo>
                <a:lnTo>
                  <a:pt x="2375325" y="420916"/>
                </a:lnTo>
                <a:lnTo>
                  <a:pt x="2343396" y="388987"/>
                </a:lnTo>
                <a:lnTo>
                  <a:pt x="2310444" y="358108"/>
                </a:lnTo>
                <a:lnTo>
                  <a:pt x="2276496" y="328308"/>
                </a:lnTo>
                <a:lnTo>
                  <a:pt x="2241581" y="299612"/>
                </a:lnTo>
                <a:lnTo>
                  <a:pt x="2205724" y="272049"/>
                </a:lnTo>
                <a:lnTo>
                  <a:pt x="2168954" y="245646"/>
                </a:lnTo>
                <a:lnTo>
                  <a:pt x="2131298" y="220430"/>
                </a:lnTo>
                <a:lnTo>
                  <a:pt x="2092784" y="196429"/>
                </a:lnTo>
                <a:lnTo>
                  <a:pt x="2053438" y="173670"/>
                </a:lnTo>
                <a:lnTo>
                  <a:pt x="2013289" y="152182"/>
                </a:lnTo>
                <a:lnTo>
                  <a:pt x="1972363" y="131990"/>
                </a:lnTo>
                <a:lnTo>
                  <a:pt x="1930688" y="113122"/>
                </a:lnTo>
                <a:lnTo>
                  <a:pt x="1888292" y="95607"/>
                </a:lnTo>
                <a:lnTo>
                  <a:pt x="1845202" y="79471"/>
                </a:lnTo>
                <a:lnTo>
                  <a:pt x="1801446" y="64741"/>
                </a:lnTo>
                <a:lnTo>
                  <a:pt x="1757049" y="51446"/>
                </a:lnTo>
                <a:lnTo>
                  <a:pt x="1712042" y="39612"/>
                </a:lnTo>
                <a:lnTo>
                  <a:pt x="1666449" y="29267"/>
                </a:lnTo>
                <a:lnTo>
                  <a:pt x="1620300" y="20438"/>
                </a:lnTo>
                <a:lnTo>
                  <a:pt x="1573621" y="13153"/>
                </a:lnTo>
                <a:lnTo>
                  <a:pt x="1526439" y="7440"/>
                </a:lnTo>
                <a:lnTo>
                  <a:pt x="1478783" y="3325"/>
                </a:lnTo>
                <a:lnTo>
                  <a:pt x="1430680" y="835"/>
                </a:lnTo>
                <a:lnTo>
                  <a:pt x="1382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9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chemeClr val="tx1"/>
                </a:solidFill>
                <a:latin typeface="Arial Narrow"/>
                <a:cs typeface="Arial Narrow"/>
              </a:rPr>
              <a:t>15</a:t>
            </a:fld>
            <a:endParaRPr sz="41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25" name="object 5"/>
          <p:cNvSpPr txBox="1">
            <a:spLocks/>
          </p:cNvSpPr>
          <p:nvPr/>
        </p:nvSpPr>
        <p:spPr>
          <a:xfrm>
            <a:off x="233934" y="4569802"/>
            <a:ext cx="10408747" cy="2339742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414020" algn="ctr">
              <a:spcBef>
                <a:spcPts val="685"/>
              </a:spcBef>
            </a:pPr>
            <a:r>
              <a:rPr lang="pl-PL" sz="7400" kern="0" spc="5" dirty="0"/>
              <a:t>Aktualne dofinansowania pod budowę biogazowni</a:t>
            </a:r>
            <a:endParaRPr lang="en-US" sz="7400" kern="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2A9AE53-5FFB-9ACF-A9B5-4DAFE1EBB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3" y="5443044"/>
            <a:ext cx="1688287" cy="5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2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>
            <a:extLst>
              <a:ext uri="{FF2B5EF4-FFF2-40B4-BE49-F238E27FC236}">
                <a16:creationId xmlns:a16="http://schemas.microsoft.com/office/drawing/2014/main" id="{0B04A334-77BD-8A97-A984-E65361616409}"/>
              </a:ext>
            </a:extLst>
          </p:cNvPr>
          <p:cNvSpPr/>
          <p:nvPr/>
        </p:nvSpPr>
        <p:spPr>
          <a:xfrm>
            <a:off x="4098073" y="4740340"/>
            <a:ext cx="2764596" cy="2764596"/>
          </a:xfrm>
          <a:custGeom>
            <a:avLst/>
            <a:gdLst/>
            <a:ahLst/>
            <a:cxnLst/>
            <a:rect l="l" t="t" r="r" b="b"/>
            <a:pathLst>
              <a:path w="2764790" h="2764790">
                <a:moveTo>
                  <a:pt x="1382156" y="0"/>
                </a:moveTo>
                <a:lnTo>
                  <a:pt x="1333633" y="835"/>
                </a:lnTo>
                <a:lnTo>
                  <a:pt x="1285529" y="3325"/>
                </a:lnTo>
                <a:lnTo>
                  <a:pt x="1237873" y="7440"/>
                </a:lnTo>
                <a:lnTo>
                  <a:pt x="1190692" y="13153"/>
                </a:lnTo>
                <a:lnTo>
                  <a:pt x="1144013" y="20438"/>
                </a:lnTo>
                <a:lnTo>
                  <a:pt x="1097864" y="29267"/>
                </a:lnTo>
                <a:lnTo>
                  <a:pt x="1052271" y="39612"/>
                </a:lnTo>
                <a:lnTo>
                  <a:pt x="1007263" y="51446"/>
                </a:lnTo>
                <a:lnTo>
                  <a:pt x="962867" y="64741"/>
                </a:lnTo>
                <a:lnTo>
                  <a:pt x="919110" y="79471"/>
                </a:lnTo>
                <a:lnTo>
                  <a:pt x="876020" y="95607"/>
                </a:lnTo>
                <a:lnTo>
                  <a:pt x="833624" y="113122"/>
                </a:lnTo>
                <a:lnTo>
                  <a:pt x="791950" y="131990"/>
                </a:lnTo>
                <a:lnTo>
                  <a:pt x="751024" y="152182"/>
                </a:lnTo>
                <a:lnTo>
                  <a:pt x="710875" y="173670"/>
                </a:lnTo>
                <a:lnTo>
                  <a:pt x="671529" y="196429"/>
                </a:lnTo>
                <a:lnTo>
                  <a:pt x="633015" y="220430"/>
                </a:lnTo>
                <a:lnTo>
                  <a:pt x="595359" y="245646"/>
                </a:lnTo>
                <a:lnTo>
                  <a:pt x="558589" y="272049"/>
                </a:lnTo>
                <a:lnTo>
                  <a:pt x="522732" y="299612"/>
                </a:lnTo>
                <a:lnTo>
                  <a:pt x="487816" y="328308"/>
                </a:lnTo>
                <a:lnTo>
                  <a:pt x="453869" y="358108"/>
                </a:lnTo>
                <a:lnTo>
                  <a:pt x="420916" y="388987"/>
                </a:lnTo>
                <a:lnTo>
                  <a:pt x="388987" y="420916"/>
                </a:lnTo>
                <a:lnTo>
                  <a:pt x="358108" y="453869"/>
                </a:lnTo>
                <a:lnTo>
                  <a:pt x="328308" y="487816"/>
                </a:lnTo>
                <a:lnTo>
                  <a:pt x="299612" y="522732"/>
                </a:lnTo>
                <a:lnTo>
                  <a:pt x="272049" y="558589"/>
                </a:lnTo>
                <a:lnTo>
                  <a:pt x="245646" y="595359"/>
                </a:lnTo>
                <a:lnTo>
                  <a:pt x="220430" y="633015"/>
                </a:lnTo>
                <a:lnTo>
                  <a:pt x="196429" y="671529"/>
                </a:lnTo>
                <a:lnTo>
                  <a:pt x="173670" y="710875"/>
                </a:lnTo>
                <a:lnTo>
                  <a:pt x="152182" y="751024"/>
                </a:lnTo>
                <a:lnTo>
                  <a:pt x="131990" y="791950"/>
                </a:lnTo>
                <a:lnTo>
                  <a:pt x="113122" y="833624"/>
                </a:lnTo>
                <a:lnTo>
                  <a:pt x="95607" y="876020"/>
                </a:lnTo>
                <a:lnTo>
                  <a:pt x="79471" y="919110"/>
                </a:lnTo>
                <a:lnTo>
                  <a:pt x="64741" y="962867"/>
                </a:lnTo>
                <a:lnTo>
                  <a:pt x="51446" y="1007263"/>
                </a:lnTo>
                <a:lnTo>
                  <a:pt x="39612" y="1052271"/>
                </a:lnTo>
                <a:lnTo>
                  <a:pt x="29267" y="1097864"/>
                </a:lnTo>
                <a:lnTo>
                  <a:pt x="20438" y="1144013"/>
                </a:lnTo>
                <a:lnTo>
                  <a:pt x="13153" y="1190692"/>
                </a:lnTo>
                <a:lnTo>
                  <a:pt x="7440" y="1237873"/>
                </a:lnTo>
                <a:lnTo>
                  <a:pt x="3325" y="1285529"/>
                </a:lnTo>
                <a:lnTo>
                  <a:pt x="835" y="1333633"/>
                </a:lnTo>
                <a:lnTo>
                  <a:pt x="0" y="1382156"/>
                </a:lnTo>
                <a:lnTo>
                  <a:pt x="835" y="1430680"/>
                </a:lnTo>
                <a:lnTo>
                  <a:pt x="3325" y="1478783"/>
                </a:lnTo>
                <a:lnTo>
                  <a:pt x="7440" y="1526439"/>
                </a:lnTo>
                <a:lnTo>
                  <a:pt x="13153" y="1573621"/>
                </a:lnTo>
                <a:lnTo>
                  <a:pt x="20438" y="1620300"/>
                </a:lnTo>
                <a:lnTo>
                  <a:pt x="29267" y="1666449"/>
                </a:lnTo>
                <a:lnTo>
                  <a:pt x="39612" y="1712042"/>
                </a:lnTo>
                <a:lnTo>
                  <a:pt x="51446" y="1757049"/>
                </a:lnTo>
                <a:lnTo>
                  <a:pt x="64741" y="1801446"/>
                </a:lnTo>
                <a:lnTo>
                  <a:pt x="79471" y="1845202"/>
                </a:lnTo>
                <a:lnTo>
                  <a:pt x="95607" y="1888292"/>
                </a:lnTo>
                <a:lnTo>
                  <a:pt x="113122" y="1930688"/>
                </a:lnTo>
                <a:lnTo>
                  <a:pt x="131990" y="1972363"/>
                </a:lnTo>
                <a:lnTo>
                  <a:pt x="152182" y="2013289"/>
                </a:lnTo>
                <a:lnTo>
                  <a:pt x="173670" y="2053438"/>
                </a:lnTo>
                <a:lnTo>
                  <a:pt x="196429" y="2092784"/>
                </a:lnTo>
                <a:lnTo>
                  <a:pt x="220430" y="2131298"/>
                </a:lnTo>
                <a:lnTo>
                  <a:pt x="245646" y="2168954"/>
                </a:lnTo>
                <a:lnTo>
                  <a:pt x="272049" y="2205724"/>
                </a:lnTo>
                <a:lnTo>
                  <a:pt x="299612" y="2241581"/>
                </a:lnTo>
                <a:lnTo>
                  <a:pt x="328308" y="2276496"/>
                </a:lnTo>
                <a:lnTo>
                  <a:pt x="358108" y="2310444"/>
                </a:lnTo>
                <a:lnTo>
                  <a:pt x="388987" y="2343396"/>
                </a:lnTo>
                <a:lnTo>
                  <a:pt x="420916" y="2375325"/>
                </a:lnTo>
                <a:lnTo>
                  <a:pt x="453869" y="2406204"/>
                </a:lnTo>
                <a:lnTo>
                  <a:pt x="487816" y="2436005"/>
                </a:lnTo>
                <a:lnTo>
                  <a:pt x="522732" y="2464701"/>
                </a:lnTo>
                <a:lnTo>
                  <a:pt x="558589" y="2492264"/>
                </a:lnTo>
                <a:lnTo>
                  <a:pt x="595359" y="2518667"/>
                </a:lnTo>
                <a:lnTo>
                  <a:pt x="633015" y="2543883"/>
                </a:lnTo>
                <a:lnTo>
                  <a:pt x="671529" y="2567884"/>
                </a:lnTo>
                <a:lnTo>
                  <a:pt x="710875" y="2590642"/>
                </a:lnTo>
                <a:lnTo>
                  <a:pt x="751024" y="2612131"/>
                </a:lnTo>
                <a:lnTo>
                  <a:pt x="791950" y="2632323"/>
                </a:lnTo>
                <a:lnTo>
                  <a:pt x="833624" y="2651190"/>
                </a:lnTo>
                <a:lnTo>
                  <a:pt x="876020" y="2668706"/>
                </a:lnTo>
                <a:lnTo>
                  <a:pt x="919110" y="2684842"/>
                </a:lnTo>
                <a:lnTo>
                  <a:pt x="962867" y="2699572"/>
                </a:lnTo>
                <a:lnTo>
                  <a:pt x="1007263" y="2712867"/>
                </a:lnTo>
                <a:lnTo>
                  <a:pt x="1052271" y="2724701"/>
                </a:lnTo>
                <a:lnTo>
                  <a:pt x="1097864" y="2735046"/>
                </a:lnTo>
                <a:lnTo>
                  <a:pt x="1144013" y="2743874"/>
                </a:lnTo>
                <a:lnTo>
                  <a:pt x="1190692" y="2751159"/>
                </a:lnTo>
                <a:lnTo>
                  <a:pt x="1237873" y="2756873"/>
                </a:lnTo>
                <a:lnTo>
                  <a:pt x="1285529" y="2760988"/>
                </a:lnTo>
                <a:lnTo>
                  <a:pt x="1333633" y="2763477"/>
                </a:lnTo>
                <a:lnTo>
                  <a:pt x="1382156" y="2764313"/>
                </a:lnTo>
                <a:lnTo>
                  <a:pt x="1430680" y="2763477"/>
                </a:lnTo>
                <a:lnTo>
                  <a:pt x="1478783" y="2760988"/>
                </a:lnTo>
                <a:lnTo>
                  <a:pt x="1526439" y="2756873"/>
                </a:lnTo>
                <a:lnTo>
                  <a:pt x="1573621" y="2751159"/>
                </a:lnTo>
                <a:lnTo>
                  <a:pt x="1620300" y="2743874"/>
                </a:lnTo>
                <a:lnTo>
                  <a:pt x="1666449" y="2735046"/>
                </a:lnTo>
                <a:lnTo>
                  <a:pt x="1712042" y="2724701"/>
                </a:lnTo>
                <a:lnTo>
                  <a:pt x="1757049" y="2712867"/>
                </a:lnTo>
                <a:lnTo>
                  <a:pt x="1801446" y="2699572"/>
                </a:lnTo>
                <a:lnTo>
                  <a:pt x="1845202" y="2684842"/>
                </a:lnTo>
                <a:lnTo>
                  <a:pt x="1888292" y="2668706"/>
                </a:lnTo>
                <a:lnTo>
                  <a:pt x="1930688" y="2651190"/>
                </a:lnTo>
                <a:lnTo>
                  <a:pt x="1972363" y="2632323"/>
                </a:lnTo>
                <a:lnTo>
                  <a:pt x="2013289" y="2612131"/>
                </a:lnTo>
                <a:lnTo>
                  <a:pt x="2053438" y="2590642"/>
                </a:lnTo>
                <a:lnTo>
                  <a:pt x="2092784" y="2567884"/>
                </a:lnTo>
                <a:lnTo>
                  <a:pt x="2131298" y="2543883"/>
                </a:lnTo>
                <a:lnTo>
                  <a:pt x="2168954" y="2518667"/>
                </a:lnTo>
                <a:lnTo>
                  <a:pt x="2205724" y="2492264"/>
                </a:lnTo>
                <a:lnTo>
                  <a:pt x="2241581" y="2464701"/>
                </a:lnTo>
                <a:lnTo>
                  <a:pt x="2276496" y="2436005"/>
                </a:lnTo>
                <a:lnTo>
                  <a:pt x="2310444" y="2406204"/>
                </a:lnTo>
                <a:lnTo>
                  <a:pt x="2343396" y="2375325"/>
                </a:lnTo>
                <a:lnTo>
                  <a:pt x="2375325" y="2343396"/>
                </a:lnTo>
                <a:lnTo>
                  <a:pt x="2406204" y="2310444"/>
                </a:lnTo>
                <a:lnTo>
                  <a:pt x="2436005" y="2276496"/>
                </a:lnTo>
                <a:lnTo>
                  <a:pt x="2464701" y="2241581"/>
                </a:lnTo>
                <a:lnTo>
                  <a:pt x="2492264" y="2205724"/>
                </a:lnTo>
                <a:lnTo>
                  <a:pt x="2518667" y="2168954"/>
                </a:lnTo>
                <a:lnTo>
                  <a:pt x="2543883" y="2131298"/>
                </a:lnTo>
                <a:lnTo>
                  <a:pt x="2567884" y="2092784"/>
                </a:lnTo>
                <a:lnTo>
                  <a:pt x="2590642" y="2053438"/>
                </a:lnTo>
                <a:lnTo>
                  <a:pt x="2612131" y="2013289"/>
                </a:lnTo>
                <a:lnTo>
                  <a:pt x="2632323" y="1972363"/>
                </a:lnTo>
                <a:lnTo>
                  <a:pt x="2651190" y="1930688"/>
                </a:lnTo>
                <a:lnTo>
                  <a:pt x="2668706" y="1888292"/>
                </a:lnTo>
                <a:lnTo>
                  <a:pt x="2684842" y="1845202"/>
                </a:lnTo>
                <a:lnTo>
                  <a:pt x="2699572" y="1801446"/>
                </a:lnTo>
                <a:lnTo>
                  <a:pt x="2712867" y="1757049"/>
                </a:lnTo>
                <a:lnTo>
                  <a:pt x="2724701" y="1712042"/>
                </a:lnTo>
                <a:lnTo>
                  <a:pt x="2735046" y="1666449"/>
                </a:lnTo>
                <a:lnTo>
                  <a:pt x="2743874" y="1620300"/>
                </a:lnTo>
                <a:lnTo>
                  <a:pt x="2751159" y="1573621"/>
                </a:lnTo>
                <a:lnTo>
                  <a:pt x="2756873" y="1526439"/>
                </a:lnTo>
                <a:lnTo>
                  <a:pt x="2760988" y="1478783"/>
                </a:lnTo>
                <a:lnTo>
                  <a:pt x="2763477" y="1430680"/>
                </a:lnTo>
                <a:lnTo>
                  <a:pt x="2764313" y="1382156"/>
                </a:lnTo>
                <a:lnTo>
                  <a:pt x="2763477" y="1333633"/>
                </a:lnTo>
                <a:lnTo>
                  <a:pt x="2760988" y="1285529"/>
                </a:lnTo>
                <a:lnTo>
                  <a:pt x="2756873" y="1237873"/>
                </a:lnTo>
                <a:lnTo>
                  <a:pt x="2751159" y="1190692"/>
                </a:lnTo>
                <a:lnTo>
                  <a:pt x="2743874" y="1144013"/>
                </a:lnTo>
                <a:lnTo>
                  <a:pt x="2735046" y="1097864"/>
                </a:lnTo>
                <a:lnTo>
                  <a:pt x="2724701" y="1052271"/>
                </a:lnTo>
                <a:lnTo>
                  <a:pt x="2712867" y="1007263"/>
                </a:lnTo>
                <a:lnTo>
                  <a:pt x="2699572" y="962867"/>
                </a:lnTo>
                <a:lnTo>
                  <a:pt x="2684842" y="919110"/>
                </a:lnTo>
                <a:lnTo>
                  <a:pt x="2668706" y="876020"/>
                </a:lnTo>
                <a:lnTo>
                  <a:pt x="2651190" y="833624"/>
                </a:lnTo>
                <a:lnTo>
                  <a:pt x="2632323" y="791950"/>
                </a:lnTo>
                <a:lnTo>
                  <a:pt x="2612131" y="751024"/>
                </a:lnTo>
                <a:lnTo>
                  <a:pt x="2590642" y="710875"/>
                </a:lnTo>
                <a:lnTo>
                  <a:pt x="2567884" y="671529"/>
                </a:lnTo>
                <a:lnTo>
                  <a:pt x="2543883" y="633015"/>
                </a:lnTo>
                <a:lnTo>
                  <a:pt x="2518667" y="595359"/>
                </a:lnTo>
                <a:lnTo>
                  <a:pt x="2492264" y="558589"/>
                </a:lnTo>
                <a:lnTo>
                  <a:pt x="2464701" y="522732"/>
                </a:lnTo>
                <a:lnTo>
                  <a:pt x="2436005" y="487816"/>
                </a:lnTo>
                <a:lnTo>
                  <a:pt x="2406204" y="453869"/>
                </a:lnTo>
                <a:lnTo>
                  <a:pt x="2375325" y="420916"/>
                </a:lnTo>
                <a:lnTo>
                  <a:pt x="2343396" y="388987"/>
                </a:lnTo>
                <a:lnTo>
                  <a:pt x="2310444" y="358108"/>
                </a:lnTo>
                <a:lnTo>
                  <a:pt x="2276496" y="328308"/>
                </a:lnTo>
                <a:lnTo>
                  <a:pt x="2241581" y="299612"/>
                </a:lnTo>
                <a:lnTo>
                  <a:pt x="2205724" y="272049"/>
                </a:lnTo>
                <a:lnTo>
                  <a:pt x="2168954" y="245646"/>
                </a:lnTo>
                <a:lnTo>
                  <a:pt x="2131298" y="220430"/>
                </a:lnTo>
                <a:lnTo>
                  <a:pt x="2092784" y="196429"/>
                </a:lnTo>
                <a:lnTo>
                  <a:pt x="2053438" y="173670"/>
                </a:lnTo>
                <a:lnTo>
                  <a:pt x="2013289" y="152182"/>
                </a:lnTo>
                <a:lnTo>
                  <a:pt x="1972363" y="131990"/>
                </a:lnTo>
                <a:lnTo>
                  <a:pt x="1930688" y="113122"/>
                </a:lnTo>
                <a:lnTo>
                  <a:pt x="1888292" y="95607"/>
                </a:lnTo>
                <a:lnTo>
                  <a:pt x="1845202" y="79471"/>
                </a:lnTo>
                <a:lnTo>
                  <a:pt x="1801446" y="64741"/>
                </a:lnTo>
                <a:lnTo>
                  <a:pt x="1757049" y="51446"/>
                </a:lnTo>
                <a:lnTo>
                  <a:pt x="1712042" y="39612"/>
                </a:lnTo>
                <a:lnTo>
                  <a:pt x="1666449" y="29267"/>
                </a:lnTo>
                <a:lnTo>
                  <a:pt x="1620300" y="20438"/>
                </a:lnTo>
                <a:lnTo>
                  <a:pt x="1573621" y="13153"/>
                </a:lnTo>
                <a:lnTo>
                  <a:pt x="1526439" y="7440"/>
                </a:lnTo>
                <a:lnTo>
                  <a:pt x="1478783" y="3325"/>
                </a:lnTo>
                <a:lnTo>
                  <a:pt x="1430680" y="835"/>
                </a:lnTo>
                <a:lnTo>
                  <a:pt x="1382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C8F03EAB-7B0B-AA12-FB37-6A327BB3F05B}"/>
              </a:ext>
            </a:extLst>
          </p:cNvPr>
          <p:cNvSpPr txBox="1"/>
          <p:nvPr/>
        </p:nvSpPr>
        <p:spPr>
          <a:xfrm>
            <a:off x="18751847" y="551992"/>
            <a:ext cx="692365" cy="6462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 defTabSz="914357">
              <a:spcBef>
                <a:spcPts val="120"/>
              </a:spcBef>
              <a:defRPr/>
            </a:pPr>
            <a:fld id="{AC4581D6-CCD7-462D-81E6-336A28333D21}" type="slidenum">
              <a:rPr lang="pl-PL" sz="4099" spc="10">
                <a:solidFill>
                  <a:srgbClr val="FFFFFF"/>
                </a:solidFill>
                <a:latin typeface="Arial Narrow"/>
                <a:cs typeface="Arial Narrow"/>
              </a:rPr>
              <a:pPr marL="12699" defTabSz="914357">
                <a:spcBef>
                  <a:spcPts val="120"/>
                </a:spcBef>
                <a:defRPr/>
              </a:pPr>
              <a:t>16</a:t>
            </a:fld>
            <a:endParaRPr sz="4099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DA2A67F0-A11A-5620-910F-E8AA993A6FDB}"/>
              </a:ext>
            </a:extLst>
          </p:cNvPr>
          <p:cNvSpPr txBox="1">
            <a:spLocks/>
          </p:cNvSpPr>
          <p:nvPr/>
        </p:nvSpPr>
        <p:spPr>
          <a:xfrm>
            <a:off x="4720095" y="583905"/>
            <a:ext cx="10895835" cy="7739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699">
              <a:spcBef>
                <a:spcPts val="96"/>
              </a:spcBef>
            </a:pPr>
            <a:r>
              <a:rPr lang="pl-PL" sz="4950" kern="0" spc="-5" dirty="0">
                <a:solidFill>
                  <a:srgbClr val="000000"/>
                </a:solidFill>
              </a:rPr>
              <a:t>Energia Dla Wsi</a:t>
            </a:r>
            <a:endParaRPr lang="pl-PL" sz="4950" kern="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E34016-6DFE-C143-BF4F-B7253320D5CA}"/>
              </a:ext>
            </a:extLst>
          </p:cNvPr>
          <p:cNvSpPr txBox="1"/>
          <p:nvPr/>
        </p:nvSpPr>
        <p:spPr>
          <a:xfrm>
            <a:off x="905777" y="2429578"/>
            <a:ext cx="17451492" cy="257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Wnioskodawcy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: Rolnicy oraz spółdzielnie energetyczne</a:t>
            </a:r>
            <a:br>
              <a:rPr lang="pl-PL" sz="2309" dirty="0"/>
            </a:br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Planowany termin naboru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: IV kwartał 2024</a:t>
            </a:r>
            <a:br>
              <a:rPr lang="pl-PL" sz="2309" dirty="0"/>
            </a:b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W ramach programu Energia dla wsi możliwe jest uzyskanie wsparcia w budowie biogazowni od 10 kW do 10 MW. Planowany poziom dofinansowania ma wynosić od 45% do 65% + pożyczka.</a:t>
            </a:r>
            <a:br>
              <a:rPr lang="pl-PL" sz="2309" dirty="0"/>
            </a:b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Budżet programu to 3 mld zł.</a:t>
            </a:r>
          </a:p>
          <a:p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Dotacja do 20 mln PLN</a:t>
            </a:r>
          </a:p>
          <a:p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Pożyczka do 25 mln PLN</a:t>
            </a:r>
            <a:endParaRPr lang="pl-PL" sz="20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5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>
            <a:extLst>
              <a:ext uri="{FF2B5EF4-FFF2-40B4-BE49-F238E27FC236}">
                <a16:creationId xmlns:a16="http://schemas.microsoft.com/office/drawing/2014/main" id="{0B04A334-77BD-8A97-A984-E65361616409}"/>
              </a:ext>
            </a:extLst>
          </p:cNvPr>
          <p:cNvSpPr/>
          <p:nvPr/>
        </p:nvSpPr>
        <p:spPr>
          <a:xfrm>
            <a:off x="4098073" y="4740340"/>
            <a:ext cx="2764596" cy="2764596"/>
          </a:xfrm>
          <a:custGeom>
            <a:avLst/>
            <a:gdLst/>
            <a:ahLst/>
            <a:cxnLst/>
            <a:rect l="l" t="t" r="r" b="b"/>
            <a:pathLst>
              <a:path w="2764790" h="2764790">
                <a:moveTo>
                  <a:pt x="1382156" y="0"/>
                </a:moveTo>
                <a:lnTo>
                  <a:pt x="1333633" y="835"/>
                </a:lnTo>
                <a:lnTo>
                  <a:pt x="1285529" y="3325"/>
                </a:lnTo>
                <a:lnTo>
                  <a:pt x="1237873" y="7440"/>
                </a:lnTo>
                <a:lnTo>
                  <a:pt x="1190692" y="13153"/>
                </a:lnTo>
                <a:lnTo>
                  <a:pt x="1144013" y="20438"/>
                </a:lnTo>
                <a:lnTo>
                  <a:pt x="1097864" y="29267"/>
                </a:lnTo>
                <a:lnTo>
                  <a:pt x="1052271" y="39612"/>
                </a:lnTo>
                <a:lnTo>
                  <a:pt x="1007263" y="51446"/>
                </a:lnTo>
                <a:lnTo>
                  <a:pt x="962867" y="64741"/>
                </a:lnTo>
                <a:lnTo>
                  <a:pt x="919110" y="79471"/>
                </a:lnTo>
                <a:lnTo>
                  <a:pt x="876020" y="95607"/>
                </a:lnTo>
                <a:lnTo>
                  <a:pt x="833624" y="113122"/>
                </a:lnTo>
                <a:lnTo>
                  <a:pt x="791950" y="131990"/>
                </a:lnTo>
                <a:lnTo>
                  <a:pt x="751024" y="152182"/>
                </a:lnTo>
                <a:lnTo>
                  <a:pt x="710875" y="173670"/>
                </a:lnTo>
                <a:lnTo>
                  <a:pt x="671529" y="196429"/>
                </a:lnTo>
                <a:lnTo>
                  <a:pt x="633015" y="220430"/>
                </a:lnTo>
                <a:lnTo>
                  <a:pt x="595359" y="245646"/>
                </a:lnTo>
                <a:lnTo>
                  <a:pt x="558589" y="272049"/>
                </a:lnTo>
                <a:lnTo>
                  <a:pt x="522732" y="299612"/>
                </a:lnTo>
                <a:lnTo>
                  <a:pt x="487816" y="328308"/>
                </a:lnTo>
                <a:lnTo>
                  <a:pt x="453869" y="358108"/>
                </a:lnTo>
                <a:lnTo>
                  <a:pt x="420916" y="388987"/>
                </a:lnTo>
                <a:lnTo>
                  <a:pt x="388987" y="420916"/>
                </a:lnTo>
                <a:lnTo>
                  <a:pt x="358108" y="453869"/>
                </a:lnTo>
                <a:lnTo>
                  <a:pt x="328308" y="487816"/>
                </a:lnTo>
                <a:lnTo>
                  <a:pt x="299612" y="522732"/>
                </a:lnTo>
                <a:lnTo>
                  <a:pt x="272049" y="558589"/>
                </a:lnTo>
                <a:lnTo>
                  <a:pt x="245646" y="595359"/>
                </a:lnTo>
                <a:lnTo>
                  <a:pt x="220430" y="633015"/>
                </a:lnTo>
                <a:lnTo>
                  <a:pt x="196429" y="671529"/>
                </a:lnTo>
                <a:lnTo>
                  <a:pt x="173670" y="710875"/>
                </a:lnTo>
                <a:lnTo>
                  <a:pt x="152182" y="751024"/>
                </a:lnTo>
                <a:lnTo>
                  <a:pt x="131990" y="791950"/>
                </a:lnTo>
                <a:lnTo>
                  <a:pt x="113122" y="833624"/>
                </a:lnTo>
                <a:lnTo>
                  <a:pt x="95607" y="876020"/>
                </a:lnTo>
                <a:lnTo>
                  <a:pt x="79471" y="919110"/>
                </a:lnTo>
                <a:lnTo>
                  <a:pt x="64741" y="962867"/>
                </a:lnTo>
                <a:lnTo>
                  <a:pt x="51446" y="1007263"/>
                </a:lnTo>
                <a:lnTo>
                  <a:pt x="39612" y="1052271"/>
                </a:lnTo>
                <a:lnTo>
                  <a:pt x="29267" y="1097864"/>
                </a:lnTo>
                <a:lnTo>
                  <a:pt x="20438" y="1144013"/>
                </a:lnTo>
                <a:lnTo>
                  <a:pt x="13153" y="1190692"/>
                </a:lnTo>
                <a:lnTo>
                  <a:pt x="7440" y="1237873"/>
                </a:lnTo>
                <a:lnTo>
                  <a:pt x="3325" y="1285529"/>
                </a:lnTo>
                <a:lnTo>
                  <a:pt x="835" y="1333633"/>
                </a:lnTo>
                <a:lnTo>
                  <a:pt x="0" y="1382156"/>
                </a:lnTo>
                <a:lnTo>
                  <a:pt x="835" y="1430680"/>
                </a:lnTo>
                <a:lnTo>
                  <a:pt x="3325" y="1478783"/>
                </a:lnTo>
                <a:lnTo>
                  <a:pt x="7440" y="1526439"/>
                </a:lnTo>
                <a:lnTo>
                  <a:pt x="13153" y="1573621"/>
                </a:lnTo>
                <a:lnTo>
                  <a:pt x="20438" y="1620300"/>
                </a:lnTo>
                <a:lnTo>
                  <a:pt x="29267" y="1666449"/>
                </a:lnTo>
                <a:lnTo>
                  <a:pt x="39612" y="1712042"/>
                </a:lnTo>
                <a:lnTo>
                  <a:pt x="51446" y="1757049"/>
                </a:lnTo>
                <a:lnTo>
                  <a:pt x="64741" y="1801446"/>
                </a:lnTo>
                <a:lnTo>
                  <a:pt x="79471" y="1845202"/>
                </a:lnTo>
                <a:lnTo>
                  <a:pt x="95607" y="1888292"/>
                </a:lnTo>
                <a:lnTo>
                  <a:pt x="113122" y="1930688"/>
                </a:lnTo>
                <a:lnTo>
                  <a:pt x="131990" y="1972363"/>
                </a:lnTo>
                <a:lnTo>
                  <a:pt x="152182" y="2013289"/>
                </a:lnTo>
                <a:lnTo>
                  <a:pt x="173670" y="2053438"/>
                </a:lnTo>
                <a:lnTo>
                  <a:pt x="196429" y="2092784"/>
                </a:lnTo>
                <a:lnTo>
                  <a:pt x="220430" y="2131298"/>
                </a:lnTo>
                <a:lnTo>
                  <a:pt x="245646" y="2168954"/>
                </a:lnTo>
                <a:lnTo>
                  <a:pt x="272049" y="2205724"/>
                </a:lnTo>
                <a:lnTo>
                  <a:pt x="299612" y="2241581"/>
                </a:lnTo>
                <a:lnTo>
                  <a:pt x="328308" y="2276496"/>
                </a:lnTo>
                <a:lnTo>
                  <a:pt x="358108" y="2310444"/>
                </a:lnTo>
                <a:lnTo>
                  <a:pt x="388987" y="2343396"/>
                </a:lnTo>
                <a:lnTo>
                  <a:pt x="420916" y="2375325"/>
                </a:lnTo>
                <a:lnTo>
                  <a:pt x="453869" y="2406204"/>
                </a:lnTo>
                <a:lnTo>
                  <a:pt x="487816" y="2436005"/>
                </a:lnTo>
                <a:lnTo>
                  <a:pt x="522732" y="2464701"/>
                </a:lnTo>
                <a:lnTo>
                  <a:pt x="558589" y="2492264"/>
                </a:lnTo>
                <a:lnTo>
                  <a:pt x="595359" y="2518667"/>
                </a:lnTo>
                <a:lnTo>
                  <a:pt x="633015" y="2543883"/>
                </a:lnTo>
                <a:lnTo>
                  <a:pt x="671529" y="2567884"/>
                </a:lnTo>
                <a:lnTo>
                  <a:pt x="710875" y="2590642"/>
                </a:lnTo>
                <a:lnTo>
                  <a:pt x="751024" y="2612131"/>
                </a:lnTo>
                <a:lnTo>
                  <a:pt x="791950" y="2632323"/>
                </a:lnTo>
                <a:lnTo>
                  <a:pt x="833624" y="2651190"/>
                </a:lnTo>
                <a:lnTo>
                  <a:pt x="876020" y="2668706"/>
                </a:lnTo>
                <a:lnTo>
                  <a:pt x="919110" y="2684842"/>
                </a:lnTo>
                <a:lnTo>
                  <a:pt x="962867" y="2699572"/>
                </a:lnTo>
                <a:lnTo>
                  <a:pt x="1007263" y="2712867"/>
                </a:lnTo>
                <a:lnTo>
                  <a:pt x="1052271" y="2724701"/>
                </a:lnTo>
                <a:lnTo>
                  <a:pt x="1097864" y="2735046"/>
                </a:lnTo>
                <a:lnTo>
                  <a:pt x="1144013" y="2743874"/>
                </a:lnTo>
                <a:lnTo>
                  <a:pt x="1190692" y="2751159"/>
                </a:lnTo>
                <a:lnTo>
                  <a:pt x="1237873" y="2756873"/>
                </a:lnTo>
                <a:lnTo>
                  <a:pt x="1285529" y="2760988"/>
                </a:lnTo>
                <a:lnTo>
                  <a:pt x="1333633" y="2763477"/>
                </a:lnTo>
                <a:lnTo>
                  <a:pt x="1382156" y="2764313"/>
                </a:lnTo>
                <a:lnTo>
                  <a:pt x="1430680" y="2763477"/>
                </a:lnTo>
                <a:lnTo>
                  <a:pt x="1478783" y="2760988"/>
                </a:lnTo>
                <a:lnTo>
                  <a:pt x="1526439" y="2756873"/>
                </a:lnTo>
                <a:lnTo>
                  <a:pt x="1573621" y="2751159"/>
                </a:lnTo>
                <a:lnTo>
                  <a:pt x="1620300" y="2743874"/>
                </a:lnTo>
                <a:lnTo>
                  <a:pt x="1666449" y="2735046"/>
                </a:lnTo>
                <a:lnTo>
                  <a:pt x="1712042" y="2724701"/>
                </a:lnTo>
                <a:lnTo>
                  <a:pt x="1757049" y="2712867"/>
                </a:lnTo>
                <a:lnTo>
                  <a:pt x="1801446" y="2699572"/>
                </a:lnTo>
                <a:lnTo>
                  <a:pt x="1845202" y="2684842"/>
                </a:lnTo>
                <a:lnTo>
                  <a:pt x="1888292" y="2668706"/>
                </a:lnTo>
                <a:lnTo>
                  <a:pt x="1930688" y="2651190"/>
                </a:lnTo>
                <a:lnTo>
                  <a:pt x="1972363" y="2632323"/>
                </a:lnTo>
                <a:lnTo>
                  <a:pt x="2013289" y="2612131"/>
                </a:lnTo>
                <a:lnTo>
                  <a:pt x="2053438" y="2590642"/>
                </a:lnTo>
                <a:lnTo>
                  <a:pt x="2092784" y="2567884"/>
                </a:lnTo>
                <a:lnTo>
                  <a:pt x="2131298" y="2543883"/>
                </a:lnTo>
                <a:lnTo>
                  <a:pt x="2168954" y="2518667"/>
                </a:lnTo>
                <a:lnTo>
                  <a:pt x="2205724" y="2492264"/>
                </a:lnTo>
                <a:lnTo>
                  <a:pt x="2241581" y="2464701"/>
                </a:lnTo>
                <a:lnTo>
                  <a:pt x="2276496" y="2436005"/>
                </a:lnTo>
                <a:lnTo>
                  <a:pt x="2310444" y="2406204"/>
                </a:lnTo>
                <a:lnTo>
                  <a:pt x="2343396" y="2375325"/>
                </a:lnTo>
                <a:lnTo>
                  <a:pt x="2375325" y="2343396"/>
                </a:lnTo>
                <a:lnTo>
                  <a:pt x="2406204" y="2310444"/>
                </a:lnTo>
                <a:lnTo>
                  <a:pt x="2436005" y="2276496"/>
                </a:lnTo>
                <a:lnTo>
                  <a:pt x="2464701" y="2241581"/>
                </a:lnTo>
                <a:lnTo>
                  <a:pt x="2492264" y="2205724"/>
                </a:lnTo>
                <a:lnTo>
                  <a:pt x="2518667" y="2168954"/>
                </a:lnTo>
                <a:lnTo>
                  <a:pt x="2543883" y="2131298"/>
                </a:lnTo>
                <a:lnTo>
                  <a:pt x="2567884" y="2092784"/>
                </a:lnTo>
                <a:lnTo>
                  <a:pt x="2590642" y="2053438"/>
                </a:lnTo>
                <a:lnTo>
                  <a:pt x="2612131" y="2013289"/>
                </a:lnTo>
                <a:lnTo>
                  <a:pt x="2632323" y="1972363"/>
                </a:lnTo>
                <a:lnTo>
                  <a:pt x="2651190" y="1930688"/>
                </a:lnTo>
                <a:lnTo>
                  <a:pt x="2668706" y="1888292"/>
                </a:lnTo>
                <a:lnTo>
                  <a:pt x="2684842" y="1845202"/>
                </a:lnTo>
                <a:lnTo>
                  <a:pt x="2699572" y="1801446"/>
                </a:lnTo>
                <a:lnTo>
                  <a:pt x="2712867" y="1757049"/>
                </a:lnTo>
                <a:lnTo>
                  <a:pt x="2724701" y="1712042"/>
                </a:lnTo>
                <a:lnTo>
                  <a:pt x="2735046" y="1666449"/>
                </a:lnTo>
                <a:lnTo>
                  <a:pt x="2743874" y="1620300"/>
                </a:lnTo>
                <a:lnTo>
                  <a:pt x="2751159" y="1573621"/>
                </a:lnTo>
                <a:lnTo>
                  <a:pt x="2756873" y="1526439"/>
                </a:lnTo>
                <a:lnTo>
                  <a:pt x="2760988" y="1478783"/>
                </a:lnTo>
                <a:lnTo>
                  <a:pt x="2763477" y="1430680"/>
                </a:lnTo>
                <a:lnTo>
                  <a:pt x="2764313" y="1382156"/>
                </a:lnTo>
                <a:lnTo>
                  <a:pt x="2763477" y="1333633"/>
                </a:lnTo>
                <a:lnTo>
                  <a:pt x="2760988" y="1285529"/>
                </a:lnTo>
                <a:lnTo>
                  <a:pt x="2756873" y="1237873"/>
                </a:lnTo>
                <a:lnTo>
                  <a:pt x="2751159" y="1190692"/>
                </a:lnTo>
                <a:lnTo>
                  <a:pt x="2743874" y="1144013"/>
                </a:lnTo>
                <a:lnTo>
                  <a:pt x="2735046" y="1097864"/>
                </a:lnTo>
                <a:lnTo>
                  <a:pt x="2724701" y="1052271"/>
                </a:lnTo>
                <a:lnTo>
                  <a:pt x="2712867" y="1007263"/>
                </a:lnTo>
                <a:lnTo>
                  <a:pt x="2699572" y="962867"/>
                </a:lnTo>
                <a:lnTo>
                  <a:pt x="2684842" y="919110"/>
                </a:lnTo>
                <a:lnTo>
                  <a:pt x="2668706" y="876020"/>
                </a:lnTo>
                <a:lnTo>
                  <a:pt x="2651190" y="833624"/>
                </a:lnTo>
                <a:lnTo>
                  <a:pt x="2632323" y="791950"/>
                </a:lnTo>
                <a:lnTo>
                  <a:pt x="2612131" y="751024"/>
                </a:lnTo>
                <a:lnTo>
                  <a:pt x="2590642" y="710875"/>
                </a:lnTo>
                <a:lnTo>
                  <a:pt x="2567884" y="671529"/>
                </a:lnTo>
                <a:lnTo>
                  <a:pt x="2543883" y="633015"/>
                </a:lnTo>
                <a:lnTo>
                  <a:pt x="2518667" y="595359"/>
                </a:lnTo>
                <a:lnTo>
                  <a:pt x="2492264" y="558589"/>
                </a:lnTo>
                <a:lnTo>
                  <a:pt x="2464701" y="522732"/>
                </a:lnTo>
                <a:lnTo>
                  <a:pt x="2436005" y="487816"/>
                </a:lnTo>
                <a:lnTo>
                  <a:pt x="2406204" y="453869"/>
                </a:lnTo>
                <a:lnTo>
                  <a:pt x="2375325" y="420916"/>
                </a:lnTo>
                <a:lnTo>
                  <a:pt x="2343396" y="388987"/>
                </a:lnTo>
                <a:lnTo>
                  <a:pt x="2310444" y="358108"/>
                </a:lnTo>
                <a:lnTo>
                  <a:pt x="2276496" y="328308"/>
                </a:lnTo>
                <a:lnTo>
                  <a:pt x="2241581" y="299612"/>
                </a:lnTo>
                <a:lnTo>
                  <a:pt x="2205724" y="272049"/>
                </a:lnTo>
                <a:lnTo>
                  <a:pt x="2168954" y="245646"/>
                </a:lnTo>
                <a:lnTo>
                  <a:pt x="2131298" y="220430"/>
                </a:lnTo>
                <a:lnTo>
                  <a:pt x="2092784" y="196429"/>
                </a:lnTo>
                <a:lnTo>
                  <a:pt x="2053438" y="173670"/>
                </a:lnTo>
                <a:lnTo>
                  <a:pt x="2013289" y="152182"/>
                </a:lnTo>
                <a:lnTo>
                  <a:pt x="1972363" y="131990"/>
                </a:lnTo>
                <a:lnTo>
                  <a:pt x="1930688" y="113122"/>
                </a:lnTo>
                <a:lnTo>
                  <a:pt x="1888292" y="95607"/>
                </a:lnTo>
                <a:lnTo>
                  <a:pt x="1845202" y="79471"/>
                </a:lnTo>
                <a:lnTo>
                  <a:pt x="1801446" y="64741"/>
                </a:lnTo>
                <a:lnTo>
                  <a:pt x="1757049" y="51446"/>
                </a:lnTo>
                <a:lnTo>
                  <a:pt x="1712042" y="39612"/>
                </a:lnTo>
                <a:lnTo>
                  <a:pt x="1666449" y="29267"/>
                </a:lnTo>
                <a:lnTo>
                  <a:pt x="1620300" y="20438"/>
                </a:lnTo>
                <a:lnTo>
                  <a:pt x="1573621" y="13153"/>
                </a:lnTo>
                <a:lnTo>
                  <a:pt x="1526439" y="7440"/>
                </a:lnTo>
                <a:lnTo>
                  <a:pt x="1478783" y="3325"/>
                </a:lnTo>
                <a:lnTo>
                  <a:pt x="1430680" y="835"/>
                </a:lnTo>
                <a:lnTo>
                  <a:pt x="1382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C8F03EAB-7B0B-AA12-FB37-6A327BB3F05B}"/>
              </a:ext>
            </a:extLst>
          </p:cNvPr>
          <p:cNvSpPr txBox="1"/>
          <p:nvPr/>
        </p:nvSpPr>
        <p:spPr>
          <a:xfrm>
            <a:off x="18751847" y="551992"/>
            <a:ext cx="692365" cy="6462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 defTabSz="914357">
              <a:spcBef>
                <a:spcPts val="120"/>
              </a:spcBef>
              <a:defRPr/>
            </a:pPr>
            <a:fld id="{AC4581D6-CCD7-462D-81E6-336A28333D21}" type="slidenum">
              <a:rPr lang="pl-PL" sz="4099" spc="10">
                <a:solidFill>
                  <a:srgbClr val="FFFFFF"/>
                </a:solidFill>
                <a:latin typeface="Arial Narrow"/>
                <a:cs typeface="Arial Narrow"/>
              </a:rPr>
              <a:pPr marL="12699" defTabSz="914357">
                <a:spcBef>
                  <a:spcPts val="120"/>
                </a:spcBef>
                <a:defRPr/>
              </a:pPr>
              <a:t>17</a:t>
            </a:fld>
            <a:endParaRPr sz="4099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DA2A67F0-A11A-5620-910F-E8AA993A6FDB}"/>
              </a:ext>
            </a:extLst>
          </p:cNvPr>
          <p:cNvSpPr txBox="1">
            <a:spLocks/>
          </p:cNvSpPr>
          <p:nvPr/>
        </p:nvSpPr>
        <p:spPr>
          <a:xfrm>
            <a:off x="4720095" y="583905"/>
            <a:ext cx="10895835" cy="7739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699">
              <a:spcBef>
                <a:spcPts val="96"/>
              </a:spcBef>
            </a:pPr>
            <a:r>
              <a:rPr lang="pl-PL" sz="4950" kern="0" spc="-5" dirty="0">
                <a:solidFill>
                  <a:srgbClr val="000000"/>
                </a:solidFill>
              </a:rPr>
              <a:t>FENX 02.02</a:t>
            </a:r>
            <a:endParaRPr lang="pl-PL" sz="4950" kern="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E34016-6DFE-C143-BF4F-B7253320D5CA}"/>
              </a:ext>
            </a:extLst>
          </p:cNvPr>
          <p:cNvSpPr txBox="1"/>
          <p:nvPr/>
        </p:nvSpPr>
        <p:spPr>
          <a:xfrm>
            <a:off x="905777" y="2399677"/>
            <a:ext cx="17451492" cy="319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Wnioskodawcy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Przedsiębiorcy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 składania wniosków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Konkurs FENX.02.02 jest częścią inicjatywy </a:t>
            </a:r>
            <a:r>
              <a:rPr lang="pl-PL" sz="2309" dirty="0" err="1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FEnIKS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2021-2027, skupia się on między innymi na inwestycjach w biogazownie. Planowany poziom dofinansowania ma wynosić: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bezzwrotna dotacja – do 39,06%,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pożyczka preferencyjna (oprocentowanie 0%) – do 40,65%,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pożyczka na warunkach rynkowych – uzupełnienie do 100% kosztów kwalifikowanych inwestycji.</a:t>
            </a:r>
          </a:p>
          <a:p>
            <a:pPr algn="l"/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Okres kredytowania do 15 lat, karencja w spłacie maksymalnie 12 miesięcy.</a:t>
            </a:r>
          </a:p>
          <a:p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2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>
            <a:extLst>
              <a:ext uri="{FF2B5EF4-FFF2-40B4-BE49-F238E27FC236}">
                <a16:creationId xmlns:a16="http://schemas.microsoft.com/office/drawing/2014/main" id="{0B04A334-77BD-8A97-A984-E65361616409}"/>
              </a:ext>
            </a:extLst>
          </p:cNvPr>
          <p:cNvSpPr/>
          <p:nvPr/>
        </p:nvSpPr>
        <p:spPr>
          <a:xfrm>
            <a:off x="4098073" y="4740340"/>
            <a:ext cx="2764596" cy="2764596"/>
          </a:xfrm>
          <a:custGeom>
            <a:avLst/>
            <a:gdLst/>
            <a:ahLst/>
            <a:cxnLst/>
            <a:rect l="l" t="t" r="r" b="b"/>
            <a:pathLst>
              <a:path w="2764790" h="2764790">
                <a:moveTo>
                  <a:pt x="1382156" y="0"/>
                </a:moveTo>
                <a:lnTo>
                  <a:pt x="1333633" y="835"/>
                </a:lnTo>
                <a:lnTo>
                  <a:pt x="1285529" y="3325"/>
                </a:lnTo>
                <a:lnTo>
                  <a:pt x="1237873" y="7440"/>
                </a:lnTo>
                <a:lnTo>
                  <a:pt x="1190692" y="13153"/>
                </a:lnTo>
                <a:lnTo>
                  <a:pt x="1144013" y="20438"/>
                </a:lnTo>
                <a:lnTo>
                  <a:pt x="1097864" y="29267"/>
                </a:lnTo>
                <a:lnTo>
                  <a:pt x="1052271" y="39612"/>
                </a:lnTo>
                <a:lnTo>
                  <a:pt x="1007263" y="51446"/>
                </a:lnTo>
                <a:lnTo>
                  <a:pt x="962867" y="64741"/>
                </a:lnTo>
                <a:lnTo>
                  <a:pt x="919110" y="79471"/>
                </a:lnTo>
                <a:lnTo>
                  <a:pt x="876020" y="95607"/>
                </a:lnTo>
                <a:lnTo>
                  <a:pt x="833624" y="113122"/>
                </a:lnTo>
                <a:lnTo>
                  <a:pt x="791950" y="131990"/>
                </a:lnTo>
                <a:lnTo>
                  <a:pt x="751024" y="152182"/>
                </a:lnTo>
                <a:lnTo>
                  <a:pt x="710875" y="173670"/>
                </a:lnTo>
                <a:lnTo>
                  <a:pt x="671529" y="196429"/>
                </a:lnTo>
                <a:lnTo>
                  <a:pt x="633015" y="220430"/>
                </a:lnTo>
                <a:lnTo>
                  <a:pt x="595359" y="245646"/>
                </a:lnTo>
                <a:lnTo>
                  <a:pt x="558589" y="272049"/>
                </a:lnTo>
                <a:lnTo>
                  <a:pt x="522732" y="299612"/>
                </a:lnTo>
                <a:lnTo>
                  <a:pt x="487816" y="328308"/>
                </a:lnTo>
                <a:lnTo>
                  <a:pt x="453869" y="358108"/>
                </a:lnTo>
                <a:lnTo>
                  <a:pt x="420916" y="388987"/>
                </a:lnTo>
                <a:lnTo>
                  <a:pt x="388987" y="420916"/>
                </a:lnTo>
                <a:lnTo>
                  <a:pt x="358108" y="453869"/>
                </a:lnTo>
                <a:lnTo>
                  <a:pt x="328308" y="487816"/>
                </a:lnTo>
                <a:lnTo>
                  <a:pt x="299612" y="522732"/>
                </a:lnTo>
                <a:lnTo>
                  <a:pt x="272049" y="558589"/>
                </a:lnTo>
                <a:lnTo>
                  <a:pt x="245646" y="595359"/>
                </a:lnTo>
                <a:lnTo>
                  <a:pt x="220430" y="633015"/>
                </a:lnTo>
                <a:lnTo>
                  <a:pt x="196429" y="671529"/>
                </a:lnTo>
                <a:lnTo>
                  <a:pt x="173670" y="710875"/>
                </a:lnTo>
                <a:lnTo>
                  <a:pt x="152182" y="751024"/>
                </a:lnTo>
                <a:lnTo>
                  <a:pt x="131990" y="791950"/>
                </a:lnTo>
                <a:lnTo>
                  <a:pt x="113122" y="833624"/>
                </a:lnTo>
                <a:lnTo>
                  <a:pt x="95607" y="876020"/>
                </a:lnTo>
                <a:lnTo>
                  <a:pt x="79471" y="919110"/>
                </a:lnTo>
                <a:lnTo>
                  <a:pt x="64741" y="962867"/>
                </a:lnTo>
                <a:lnTo>
                  <a:pt x="51446" y="1007263"/>
                </a:lnTo>
                <a:lnTo>
                  <a:pt x="39612" y="1052271"/>
                </a:lnTo>
                <a:lnTo>
                  <a:pt x="29267" y="1097864"/>
                </a:lnTo>
                <a:lnTo>
                  <a:pt x="20438" y="1144013"/>
                </a:lnTo>
                <a:lnTo>
                  <a:pt x="13153" y="1190692"/>
                </a:lnTo>
                <a:lnTo>
                  <a:pt x="7440" y="1237873"/>
                </a:lnTo>
                <a:lnTo>
                  <a:pt x="3325" y="1285529"/>
                </a:lnTo>
                <a:lnTo>
                  <a:pt x="835" y="1333633"/>
                </a:lnTo>
                <a:lnTo>
                  <a:pt x="0" y="1382156"/>
                </a:lnTo>
                <a:lnTo>
                  <a:pt x="835" y="1430680"/>
                </a:lnTo>
                <a:lnTo>
                  <a:pt x="3325" y="1478783"/>
                </a:lnTo>
                <a:lnTo>
                  <a:pt x="7440" y="1526439"/>
                </a:lnTo>
                <a:lnTo>
                  <a:pt x="13153" y="1573621"/>
                </a:lnTo>
                <a:lnTo>
                  <a:pt x="20438" y="1620300"/>
                </a:lnTo>
                <a:lnTo>
                  <a:pt x="29267" y="1666449"/>
                </a:lnTo>
                <a:lnTo>
                  <a:pt x="39612" y="1712042"/>
                </a:lnTo>
                <a:lnTo>
                  <a:pt x="51446" y="1757049"/>
                </a:lnTo>
                <a:lnTo>
                  <a:pt x="64741" y="1801446"/>
                </a:lnTo>
                <a:lnTo>
                  <a:pt x="79471" y="1845202"/>
                </a:lnTo>
                <a:lnTo>
                  <a:pt x="95607" y="1888292"/>
                </a:lnTo>
                <a:lnTo>
                  <a:pt x="113122" y="1930688"/>
                </a:lnTo>
                <a:lnTo>
                  <a:pt x="131990" y="1972363"/>
                </a:lnTo>
                <a:lnTo>
                  <a:pt x="152182" y="2013289"/>
                </a:lnTo>
                <a:lnTo>
                  <a:pt x="173670" y="2053438"/>
                </a:lnTo>
                <a:lnTo>
                  <a:pt x="196429" y="2092784"/>
                </a:lnTo>
                <a:lnTo>
                  <a:pt x="220430" y="2131298"/>
                </a:lnTo>
                <a:lnTo>
                  <a:pt x="245646" y="2168954"/>
                </a:lnTo>
                <a:lnTo>
                  <a:pt x="272049" y="2205724"/>
                </a:lnTo>
                <a:lnTo>
                  <a:pt x="299612" y="2241581"/>
                </a:lnTo>
                <a:lnTo>
                  <a:pt x="328308" y="2276496"/>
                </a:lnTo>
                <a:lnTo>
                  <a:pt x="358108" y="2310444"/>
                </a:lnTo>
                <a:lnTo>
                  <a:pt x="388987" y="2343396"/>
                </a:lnTo>
                <a:lnTo>
                  <a:pt x="420916" y="2375325"/>
                </a:lnTo>
                <a:lnTo>
                  <a:pt x="453869" y="2406204"/>
                </a:lnTo>
                <a:lnTo>
                  <a:pt x="487816" y="2436005"/>
                </a:lnTo>
                <a:lnTo>
                  <a:pt x="522732" y="2464701"/>
                </a:lnTo>
                <a:lnTo>
                  <a:pt x="558589" y="2492264"/>
                </a:lnTo>
                <a:lnTo>
                  <a:pt x="595359" y="2518667"/>
                </a:lnTo>
                <a:lnTo>
                  <a:pt x="633015" y="2543883"/>
                </a:lnTo>
                <a:lnTo>
                  <a:pt x="671529" y="2567884"/>
                </a:lnTo>
                <a:lnTo>
                  <a:pt x="710875" y="2590642"/>
                </a:lnTo>
                <a:lnTo>
                  <a:pt x="751024" y="2612131"/>
                </a:lnTo>
                <a:lnTo>
                  <a:pt x="791950" y="2632323"/>
                </a:lnTo>
                <a:lnTo>
                  <a:pt x="833624" y="2651190"/>
                </a:lnTo>
                <a:lnTo>
                  <a:pt x="876020" y="2668706"/>
                </a:lnTo>
                <a:lnTo>
                  <a:pt x="919110" y="2684842"/>
                </a:lnTo>
                <a:lnTo>
                  <a:pt x="962867" y="2699572"/>
                </a:lnTo>
                <a:lnTo>
                  <a:pt x="1007263" y="2712867"/>
                </a:lnTo>
                <a:lnTo>
                  <a:pt x="1052271" y="2724701"/>
                </a:lnTo>
                <a:lnTo>
                  <a:pt x="1097864" y="2735046"/>
                </a:lnTo>
                <a:lnTo>
                  <a:pt x="1144013" y="2743874"/>
                </a:lnTo>
                <a:lnTo>
                  <a:pt x="1190692" y="2751159"/>
                </a:lnTo>
                <a:lnTo>
                  <a:pt x="1237873" y="2756873"/>
                </a:lnTo>
                <a:lnTo>
                  <a:pt x="1285529" y="2760988"/>
                </a:lnTo>
                <a:lnTo>
                  <a:pt x="1333633" y="2763477"/>
                </a:lnTo>
                <a:lnTo>
                  <a:pt x="1382156" y="2764313"/>
                </a:lnTo>
                <a:lnTo>
                  <a:pt x="1430680" y="2763477"/>
                </a:lnTo>
                <a:lnTo>
                  <a:pt x="1478783" y="2760988"/>
                </a:lnTo>
                <a:lnTo>
                  <a:pt x="1526439" y="2756873"/>
                </a:lnTo>
                <a:lnTo>
                  <a:pt x="1573621" y="2751159"/>
                </a:lnTo>
                <a:lnTo>
                  <a:pt x="1620300" y="2743874"/>
                </a:lnTo>
                <a:lnTo>
                  <a:pt x="1666449" y="2735046"/>
                </a:lnTo>
                <a:lnTo>
                  <a:pt x="1712042" y="2724701"/>
                </a:lnTo>
                <a:lnTo>
                  <a:pt x="1757049" y="2712867"/>
                </a:lnTo>
                <a:lnTo>
                  <a:pt x="1801446" y="2699572"/>
                </a:lnTo>
                <a:lnTo>
                  <a:pt x="1845202" y="2684842"/>
                </a:lnTo>
                <a:lnTo>
                  <a:pt x="1888292" y="2668706"/>
                </a:lnTo>
                <a:lnTo>
                  <a:pt x="1930688" y="2651190"/>
                </a:lnTo>
                <a:lnTo>
                  <a:pt x="1972363" y="2632323"/>
                </a:lnTo>
                <a:lnTo>
                  <a:pt x="2013289" y="2612131"/>
                </a:lnTo>
                <a:lnTo>
                  <a:pt x="2053438" y="2590642"/>
                </a:lnTo>
                <a:lnTo>
                  <a:pt x="2092784" y="2567884"/>
                </a:lnTo>
                <a:lnTo>
                  <a:pt x="2131298" y="2543883"/>
                </a:lnTo>
                <a:lnTo>
                  <a:pt x="2168954" y="2518667"/>
                </a:lnTo>
                <a:lnTo>
                  <a:pt x="2205724" y="2492264"/>
                </a:lnTo>
                <a:lnTo>
                  <a:pt x="2241581" y="2464701"/>
                </a:lnTo>
                <a:lnTo>
                  <a:pt x="2276496" y="2436005"/>
                </a:lnTo>
                <a:lnTo>
                  <a:pt x="2310444" y="2406204"/>
                </a:lnTo>
                <a:lnTo>
                  <a:pt x="2343396" y="2375325"/>
                </a:lnTo>
                <a:lnTo>
                  <a:pt x="2375325" y="2343396"/>
                </a:lnTo>
                <a:lnTo>
                  <a:pt x="2406204" y="2310444"/>
                </a:lnTo>
                <a:lnTo>
                  <a:pt x="2436005" y="2276496"/>
                </a:lnTo>
                <a:lnTo>
                  <a:pt x="2464701" y="2241581"/>
                </a:lnTo>
                <a:lnTo>
                  <a:pt x="2492264" y="2205724"/>
                </a:lnTo>
                <a:lnTo>
                  <a:pt x="2518667" y="2168954"/>
                </a:lnTo>
                <a:lnTo>
                  <a:pt x="2543883" y="2131298"/>
                </a:lnTo>
                <a:lnTo>
                  <a:pt x="2567884" y="2092784"/>
                </a:lnTo>
                <a:lnTo>
                  <a:pt x="2590642" y="2053438"/>
                </a:lnTo>
                <a:lnTo>
                  <a:pt x="2612131" y="2013289"/>
                </a:lnTo>
                <a:lnTo>
                  <a:pt x="2632323" y="1972363"/>
                </a:lnTo>
                <a:lnTo>
                  <a:pt x="2651190" y="1930688"/>
                </a:lnTo>
                <a:lnTo>
                  <a:pt x="2668706" y="1888292"/>
                </a:lnTo>
                <a:lnTo>
                  <a:pt x="2684842" y="1845202"/>
                </a:lnTo>
                <a:lnTo>
                  <a:pt x="2699572" y="1801446"/>
                </a:lnTo>
                <a:lnTo>
                  <a:pt x="2712867" y="1757049"/>
                </a:lnTo>
                <a:lnTo>
                  <a:pt x="2724701" y="1712042"/>
                </a:lnTo>
                <a:lnTo>
                  <a:pt x="2735046" y="1666449"/>
                </a:lnTo>
                <a:lnTo>
                  <a:pt x="2743874" y="1620300"/>
                </a:lnTo>
                <a:lnTo>
                  <a:pt x="2751159" y="1573621"/>
                </a:lnTo>
                <a:lnTo>
                  <a:pt x="2756873" y="1526439"/>
                </a:lnTo>
                <a:lnTo>
                  <a:pt x="2760988" y="1478783"/>
                </a:lnTo>
                <a:lnTo>
                  <a:pt x="2763477" y="1430680"/>
                </a:lnTo>
                <a:lnTo>
                  <a:pt x="2764313" y="1382156"/>
                </a:lnTo>
                <a:lnTo>
                  <a:pt x="2763477" y="1333633"/>
                </a:lnTo>
                <a:lnTo>
                  <a:pt x="2760988" y="1285529"/>
                </a:lnTo>
                <a:lnTo>
                  <a:pt x="2756873" y="1237873"/>
                </a:lnTo>
                <a:lnTo>
                  <a:pt x="2751159" y="1190692"/>
                </a:lnTo>
                <a:lnTo>
                  <a:pt x="2743874" y="1144013"/>
                </a:lnTo>
                <a:lnTo>
                  <a:pt x="2735046" y="1097864"/>
                </a:lnTo>
                <a:lnTo>
                  <a:pt x="2724701" y="1052271"/>
                </a:lnTo>
                <a:lnTo>
                  <a:pt x="2712867" y="1007263"/>
                </a:lnTo>
                <a:lnTo>
                  <a:pt x="2699572" y="962867"/>
                </a:lnTo>
                <a:lnTo>
                  <a:pt x="2684842" y="919110"/>
                </a:lnTo>
                <a:lnTo>
                  <a:pt x="2668706" y="876020"/>
                </a:lnTo>
                <a:lnTo>
                  <a:pt x="2651190" y="833624"/>
                </a:lnTo>
                <a:lnTo>
                  <a:pt x="2632323" y="791950"/>
                </a:lnTo>
                <a:lnTo>
                  <a:pt x="2612131" y="751024"/>
                </a:lnTo>
                <a:lnTo>
                  <a:pt x="2590642" y="710875"/>
                </a:lnTo>
                <a:lnTo>
                  <a:pt x="2567884" y="671529"/>
                </a:lnTo>
                <a:lnTo>
                  <a:pt x="2543883" y="633015"/>
                </a:lnTo>
                <a:lnTo>
                  <a:pt x="2518667" y="595359"/>
                </a:lnTo>
                <a:lnTo>
                  <a:pt x="2492264" y="558589"/>
                </a:lnTo>
                <a:lnTo>
                  <a:pt x="2464701" y="522732"/>
                </a:lnTo>
                <a:lnTo>
                  <a:pt x="2436005" y="487816"/>
                </a:lnTo>
                <a:lnTo>
                  <a:pt x="2406204" y="453869"/>
                </a:lnTo>
                <a:lnTo>
                  <a:pt x="2375325" y="420916"/>
                </a:lnTo>
                <a:lnTo>
                  <a:pt x="2343396" y="388987"/>
                </a:lnTo>
                <a:lnTo>
                  <a:pt x="2310444" y="358108"/>
                </a:lnTo>
                <a:lnTo>
                  <a:pt x="2276496" y="328308"/>
                </a:lnTo>
                <a:lnTo>
                  <a:pt x="2241581" y="299612"/>
                </a:lnTo>
                <a:lnTo>
                  <a:pt x="2205724" y="272049"/>
                </a:lnTo>
                <a:lnTo>
                  <a:pt x="2168954" y="245646"/>
                </a:lnTo>
                <a:lnTo>
                  <a:pt x="2131298" y="220430"/>
                </a:lnTo>
                <a:lnTo>
                  <a:pt x="2092784" y="196429"/>
                </a:lnTo>
                <a:lnTo>
                  <a:pt x="2053438" y="173670"/>
                </a:lnTo>
                <a:lnTo>
                  <a:pt x="2013289" y="152182"/>
                </a:lnTo>
                <a:lnTo>
                  <a:pt x="1972363" y="131990"/>
                </a:lnTo>
                <a:lnTo>
                  <a:pt x="1930688" y="113122"/>
                </a:lnTo>
                <a:lnTo>
                  <a:pt x="1888292" y="95607"/>
                </a:lnTo>
                <a:lnTo>
                  <a:pt x="1845202" y="79471"/>
                </a:lnTo>
                <a:lnTo>
                  <a:pt x="1801446" y="64741"/>
                </a:lnTo>
                <a:lnTo>
                  <a:pt x="1757049" y="51446"/>
                </a:lnTo>
                <a:lnTo>
                  <a:pt x="1712042" y="39612"/>
                </a:lnTo>
                <a:lnTo>
                  <a:pt x="1666449" y="29267"/>
                </a:lnTo>
                <a:lnTo>
                  <a:pt x="1620300" y="20438"/>
                </a:lnTo>
                <a:lnTo>
                  <a:pt x="1573621" y="13153"/>
                </a:lnTo>
                <a:lnTo>
                  <a:pt x="1526439" y="7440"/>
                </a:lnTo>
                <a:lnTo>
                  <a:pt x="1478783" y="3325"/>
                </a:lnTo>
                <a:lnTo>
                  <a:pt x="1430680" y="835"/>
                </a:lnTo>
                <a:lnTo>
                  <a:pt x="1382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357">
              <a:defRPr/>
            </a:pPr>
            <a:endParaRPr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C8F03EAB-7B0B-AA12-FB37-6A327BB3F05B}"/>
              </a:ext>
            </a:extLst>
          </p:cNvPr>
          <p:cNvSpPr txBox="1"/>
          <p:nvPr/>
        </p:nvSpPr>
        <p:spPr>
          <a:xfrm>
            <a:off x="18751847" y="551992"/>
            <a:ext cx="692365" cy="6462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 defTabSz="914357">
              <a:spcBef>
                <a:spcPts val="120"/>
              </a:spcBef>
              <a:defRPr/>
            </a:pPr>
            <a:fld id="{AC4581D6-CCD7-462D-81E6-336A28333D21}" type="slidenum">
              <a:rPr lang="pl-PL" sz="4099" spc="10">
                <a:solidFill>
                  <a:srgbClr val="FFFFFF"/>
                </a:solidFill>
                <a:latin typeface="Arial Narrow"/>
                <a:cs typeface="Arial Narrow"/>
              </a:rPr>
              <a:pPr marL="12699" defTabSz="914357">
                <a:spcBef>
                  <a:spcPts val="120"/>
                </a:spcBef>
                <a:defRPr/>
              </a:pPr>
              <a:t>18</a:t>
            </a:fld>
            <a:endParaRPr sz="4099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DA2A67F0-A11A-5620-910F-E8AA993A6FDB}"/>
              </a:ext>
            </a:extLst>
          </p:cNvPr>
          <p:cNvSpPr txBox="1">
            <a:spLocks/>
          </p:cNvSpPr>
          <p:nvPr/>
        </p:nvSpPr>
        <p:spPr>
          <a:xfrm>
            <a:off x="4720095" y="583905"/>
            <a:ext cx="10895835" cy="7739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699">
              <a:spcBef>
                <a:spcPts val="96"/>
              </a:spcBef>
            </a:pPr>
            <a:r>
              <a:rPr lang="pl-PL" sz="4950" kern="0" spc="-5" dirty="0">
                <a:solidFill>
                  <a:srgbClr val="000000"/>
                </a:solidFill>
              </a:rPr>
              <a:t>Pozostałe</a:t>
            </a:r>
            <a:endParaRPr lang="pl-PL" sz="4950" kern="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E34016-6DFE-C143-BF4F-B7253320D5CA}"/>
              </a:ext>
            </a:extLst>
          </p:cNvPr>
          <p:cNvSpPr txBox="1"/>
          <p:nvPr/>
        </p:nvSpPr>
        <p:spPr>
          <a:xfrm>
            <a:off x="905777" y="2399676"/>
            <a:ext cx="17451492" cy="6864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3200" b="1" dirty="0"/>
              <a:t>Kogeneracja dla Energetyki i Przemysłu</a:t>
            </a:r>
          </a:p>
          <a:p>
            <a:pPr algn="l"/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Wnioskodawcy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: Przedsiębiorcy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</a:br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Termin składania wniosków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: 22.04.2024 r. – 19.12.2025 r. lub do wyczerpania alokacji środków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</a:b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Program Kogeneracja dla Energetyki i Przemysłu dotyczy między innymi budowy oraz przebudowy biogazowni. Wsparcie w programie ma stanowić dotacja, która w przypadku biogazowni stanowić będzie od 45% do 65%. Warunkiem udzielenia dotacji jest zaciągnięcie pożyczki z NFOŚiGW.</a:t>
            </a:r>
          </a:p>
          <a:p>
            <a:pPr algn="l"/>
            <a:endParaRPr lang="pl-PL" sz="2309" dirty="0">
              <a:solidFill>
                <a:srgbClr val="000000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  <a:p>
            <a:pPr algn="l"/>
            <a:r>
              <a:rPr lang="pl-PL" sz="3200" b="1" dirty="0"/>
              <a:t>Energia plus</a:t>
            </a:r>
          </a:p>
          <a:p>
            <a:pPr algn="l"/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Wnioskodawcy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: Przedsiębiorcy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</a:br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Wsparcie</a:t>
            </a: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: pożyczka do 85% z możliwością umorzenia do 10% pożyczki (max 1 milion PLN)</a:t>
            </a:r>
          </a:p>
          <a:p>
            <a:pPr algn="l"/>
            <a:endParaRPr lang="pl-PL" sz="2309" dirty="0">
              <a:solidFill>
                <a:srgbClr val="000000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  <a:p>
            <a:pPr algn="l"/>
            <a:r>
              <a:rPr lang="pl-PL" sz="3200" b="1" dirty="0"/>
              <a:t>RPO</a:t>
            </a:r>
          </a:p>
          <a:p>
            <a:pPr algn="l"/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RPO są tworzone między władzami regionalnymi a Ministerstwem Rozwoju. </a:t>
            </a:r>
            <a:r>
              <a:rPr lang="pl-PL" sz="2309" b="1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Pozwalają na budowę biogazowni do 0,5 MW.</a:t>
            </a:r>
            <a:b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</a:br>
            <a:r>
              <a:rPr lang="pl-PL" sz="2309" dirty="0">
                <a:solidFill>
                  <a:srgbClr val="000000"/>
                </a:solidFill>
                <a:highlight>
                  <a:srgbClr val="FFFFFF"/>
                </a:highlight>
                <a:latin typeface="Poppins" panose="00000500000000000000" pitchFamily="2" charset="-18"/>
              </a:rPr>
              <a:t>Ma powstać 16 Programów Regionalnych – odrębnych dla każdego województwa.</a:t>
            </a:r>
          </a:p>
          <a:p>
            <a:pPr algn="l"/>
            <a:endParaRPr lang="pl-PL" sz="2309" dirty="0">
              <a:solidFill>
                <a:srgbClr val="000000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  <a:p>
            <a:pPr algn="l"/>
            <a:endParaRPr lang="pl-PL" sz="2309" dirty="0">
              <a:solidFill>
                <a:srgbClr val="000000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  <a:p>
            <a:pPr algn="l"/>
            <a:endParaRPr lang="pl-PL" sz="2309" dirty="0">
              <a:solidFill>
                <a:srgbClr val="000000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16094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DF1D5F2-C69E-041E-4AB6-E96979D9E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682875"/>
            <a:ext cx="17303435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64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/>
          <p:nvPr/>
        </p:nvSpPr>
        <p:spPr>
          <a:xfrm>
            <a:off x="6589486" y="-58057"/>
            <a:ext cx="13512800" cy="11408228"/>
          </a:xfrm>
          <a:custGeom>
            <a:avLst/>
            <a:gdLst>
              <a:gd name="connsiteX0" fmla="*/ 0 w 13512800"/>
              <a:gd name="connsiteY0" fmla="*/ 29028 h 11408228"/>
              <a:gd name="connsiteX1" fmla="*/ 11393715 w 13512800"/>
              <a:gd name="connsiteY1" fmla="*/ 11408228 h 11408228"/>
              <a:gd name="connsiteX2" fmla="*/ 13512800 w 13512800"/>
              <a:gd name="connsiteY2" fmla="*/ 11408228 h 11408228"/>
              <a:gd name="connsiteX3" fmla="*/ 13512800 w 13512800"/>
              <a:gd name="connsiteY3" fmla="*/ 4818743 h 11408228"/>
              <a:gd name="connsiteX4" fmla="*/ 8650515 w 13512800"/>
              <a:gd name="connsiteY4" fmla="*/ 0 h 11408228"/>
              <a:gd name="connsiteX5" fmla="*/ 0 w 13512800"/>
              <a:gd name="connsiteY5" fmla="*/ 29028 h 1140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12800" h="11408228">
                <a:moveTo>
                  <a:pt x="0" y="29028"/>
                </a:moveTo>
                <a:lnTo>
                  <a:pt x="11393715" y="11408228"/>
                </a:lnTo>
                <a:lnTo>
                  <a:pt x="13512800" y="11408228"/>
                </a:lnTo>
                <a:lnTo>
                  <a:pt x="13512800" y="4818743"/>
                </a:lnTo>
                <a:lnTo>
                  <a:pt x="8650515" y="0"/>
                </a:lnTo>
                <a:lnTo>
                  <a:pt x="0" y="29028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Dowolny kształt 10"/>
          <p:cNvSpPr/>
          <p:nvPr/>
        </p:nvSpPr>
        <p:spPr>
          <a:xfrm>
            <a:off x="-14514" y="-14514"/>
            <a:ext cx="18012228" cy="11379200"/>
          </a:xfrm>
          <a:custGeom>
            <a:avLst/>
            <a:gdLst>
              <a:gd name="connsiteX0" fmla="*/ 0 w 18012228"/>
              <a:gd name="connsiteY0" fmla="*/ 0 h 11379200"/>
              <a:gd name="connsiteX1" fmla="*/ 6691085 w 18012228"/>
              <a:gd name="connsiteY1" fmla="*/ 0 h 11379200"/>
              <a:gd name="connsiteX2" fmla="*/ 18012228 w 18012228"/>
              <a:gd name="connsiteY2" fmla="*/ 11379200 h 11379200"/>
              <a:gd name="connsiteX3" fmla="*/ 5036457 w 18012228"/>
              <a:gd name="connsiteY3" fmla="*/ 11379200 h 11379200"/>
              <a:gd name="connsiteX4" fmla="*/ 0 w 18012228"/>
              <a:gd name="connsiteY4" fmla="*/ 6270171 h 11379200"/>
              <a:gd name="connsiteX5" fmla="*/ 0 w 18012228"/>
              <a:gd name="connsiteY5" fmla="*/ 0 h 113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12228" h="11379200">
                <a:moveTo>
                  <a:pt x="0" y="0"/>
                </a:moveTo>
                <a:lnTo>
                  <a:pt x="6691085" y="0"/>
                </a:lnTo>
                <a:lnTo>
                  <a:pt x="18012228" y="11379200"/>
                </a:lnTo>
                <a:lnTo>
                  <a:pt x="5036457" y="11379200"/>
                </a:lnTo>
                <a:lnTo>
                  <a:pt x="0" y="6270171"/>
                </a:lnTo>
                <a:lnTo>
                  <a:pt x="0" y="0"/>
                </a:lnTo>
                <a:close/>
              </a:path>
            </a:pathLst>
          </a:custGeom>
          <a:solidFill>
            <a:srgbClr val="191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bject 3"/>
          <p:cNvSpPr/>
          <p:nvPr/>
        </p:nvSpPr>
        <p:spPr>
          <a:xfrm>
            <a:off x="44359" y="-58057"/>
            <a:ext cx="17953355" cy="11308715"/>
          </a:xfrm>
          <a:custGeom>
            <a:avLst/>
            <a:gdLst/>
            <a:ahLst/>
            <a:cxnLst/>
            <a:rect l="l" t="t" r="r" b="b"/>
            <a:pathLst>
              <a:path w="17953355" h="11308715">
                <a:moveTo>
                  <a:pt x="6644425" y="0"/>
                </a:moveTo>
                <a:lnTo>
                  <a:pt x="0" y="0"/>
                </a:lnTo>
                <a:lnTo>
                  <a:pt x="0" y="6282531"/>
                </a:lnTo>
                <a:lnTo>
                  <a:pt x="5026024" y="11308556"/>
                </a:lnTo>
                <a:lnTo>
                  <a:pt x="17952982" y="11308556"/>
                </a:lnTo>
                <a:lnTo>
                  <a:pt x="6644425" y="0"/>
                </a:lnTo>
                <a:close/>
              </a:path>
            </a:pathLst>
          </a:custGeom>
          <a:solidFill>
            <a:srgbClr val="191D63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grpSp>
        <p:nvGrpSpPr>
          <p:cNvPr id="10" name="Grupa 9"/>
          <p:cNvGrpSpPr/>
          <p:nvPr/>
        </p:nvGrpSpPr>
        <p:grpSpPr>
          <a:xfrm>
            <a:off x="10931604" y="4272121"/>
            <a:ext cx="2764790" cy="2764790"/>
            <a:chOff x="10931604" y="4272121"/>
            <a:chExt cx="2764790" cy="2764790"/>
          </a:xfrm>
        </p:grpSpPr>
        <p:sp>
          <p:nvSpPr>
            <p:cNvPr id="6" name="object 7"/>
            <p:cNvSpPr/>
            <p:nvPr/>
          </p:nvSpPr>
          <p:spPr>
            <a:xfrm>
              <a:off x="10931604" y="4272121"/>
              <a:ext cx="2764790" cy="2764790"/>
            </a:xfrm>
            <a:custGeom>
              <a:avLst/>
              <a:gdLst/>
              <a:ahLst/>
              <a:cxnLst/>
              <a:rect l="l" t="t" r="r" b="b"/>
              <a:pathLst>
                <a:path w="2764790" h="2764790">
                  <a:moveTo>
                    <a:pt x="1382156" y="0"/>
                  </a:moveTo>
                  <a:lnTo>
                    <a:pt x="1333633" y="835"/>
                  </a:lnTo>
                  <a:lnTo>
                    <a:pt x="1285529" y="3325"/>
                  </a:lnTo>
                  <a:lnTo>
                    <a:pt x="1237873" y="7440"/>
                  </a:lnTo>
                  <a:lnTo>
                    <a:pt x="1190692" y="13153"/>
                  </a:lnTo>
                  <a:lnTo>
                    <a:pt x="1144013" y="20438"/>
                  </a:lnTo>
                  <a:lnTo>
                    <a:pt x="1097864" y="29267"/>
                  </a:lnTo>
                  <a:lnTo>
                    <a:pt x="1052271" y="39612"/>
                  </a:lnTo>
                  <a:lnTo>
                    <a:pt x="1007263" y="51446"/>
                  </a:lnTo>
                  <a:lnTo>
                    <a:pt x="962867" y="64741"/>
                  </a:lnTo>
                  <a:lnTo>
                    <a:pt x="919110" y="79471"/>
                  </a:lnTo>
                  <a:lnTo>
                    <a:pt x="876020" y="95607"/>
                  </a:lnTo>
                  <a:lnTo>
                    <a:pt x="833624" y="113122"/>
                  </a:lnTo>
                  <a:lnTo>
                    <a:pt x="791950" y="131990"/>
                  </a:lnTo>
                  <a:lnTo>
                    <a:pt x="751024" y="152182"/>
                  </a:lnTo>
                  <a:lnTo>
                    <a:pt x="710875" y="173670"/>
                  </a:lnTo>
                  <a:lnTo>
                    <a:pt x="671529" y="196429"/>
                  </a:lnTo>
                  <a:lnTo>
                    <a:pt x="633015" y="220430"/>
                  </a:lnTo>
                  <a:lnTo>
                    <a:pt x="595359" y="245646"/>
                  </a:lnTo>
                  <a:lnTo>
                    <a:pt x="558589" y="272049"/>
                  </a:lnTo>
                  <a:lnTo>
                    <a:pt x="522732" y="299612"/>
                  </a:lnTo>
                  <a:lnTo>
                    <a:pt x="487816" y="328308"/>
                  </a:lnTo>
                  <a:lnTo>
                    <a:pt x="453869" y="358108"/>
                  </a:lnTo>
                  <a:lnTo>
                    <a:pt x="420916" y="388987"/>
                  </a:lnTo>
                  <a:lnTo>
                    <a:pt x="388987" y="420916"/>
                  </a:lnTo>
                  <a:lnTo>
                    <a:pt x="358108" y="453869"/>
                  </a:lnTo>
                  <a:lnTo>
                    <a:pt x="328308" y="487816"/>
                  </a:lnTo>
                  <a:lnTo>
                    <a:pt x="299612" y="522732"/>
                  </a:lnTo>
                  <a:lnTo>
                    <a:pt x="272049" y="558589"/>
                  </a:lnTo>
                  <a:lnTo>
                    <a:pt x="245646" y="595359"/>
                  </a:lnTo>
                  <a:lnTo>
                    <a:pt x="220430" y="633015"/>
                  </a:lnTo>
                  <a:lnTo>
                    <a:pt x="196429" y="671529"/>
                  </a:lnTo>
                  <a:lnTo>
                    <a:pt x="173670" y="710875"/>
                  </a:lnTo>
                  <a:lnTo>
                    <a:pt x="152182" y="751024"/>
                  </a:lnTo>
                  <a:lnTo>
                    <a:pt x="131990" y="791950"/>
                  </a:lnTo>
                  <a:lnTo>
                    <a:pt x="113122" y="833624"/>
                  </a:lnTo>
                  <a:lnTo>
                    <a:pt x="95607" y="876020"/>
                  </a:lnTo>
                  <a:lnTo>
                    <a:pt x="79471" y="919110"/>
                  </a:lnTo>
                  <a:lnTo>
                    <a:pt x="64741" y="962867"/>
                  </a:lnTo>
                  <a:lnTo>
                    <a:pt x="51446" y="1007263"/>
                  </a:lnTo>
                  <a:lnTo>
                    <a:pt x="39612" y="1052271"/>
                  </a:lnTo>
                  <a:lnTo>
                    <a:pt x="29267" y="1097864"/>
                  </a:lnTo>
                  <a:lnTo>
                    <a:pt x="20438" y="1144013"/>
                  </a:lnTo>
                  <a:lnTo>
                    <a:pt x="13153" y="1190692"/>
                  </a:lnTo>
                  <a:lnTo>
                    <a:pt x="7440" y="1237873"/>
                  </a:lnTo>
                  <a:lnTo>
                    <a:pt x="3325" y="1285529"/>
                  </a:lnTo>
                  <a:lnTo>
                    <a:pt x="835" y="1333633"/>
                  </a:lnTo>
                  <a:lnTo>
                    <a:pt x="0" y="1382156"/>
                  </a:lnTo>
                  <a:lnTo>
                    <a:pt x="835" y="1430680"/>
                  </a:lnTo>
                  <a:lnTo>
                    <a:pt x="3325" y="1478783"/>
                  </a:lnTo>
                  <a:lnTo>
                    <a:pt x="7440" y="1526439"/>
                  </a:lnTo>
                  <a:lnTo>
                    <a:pt x="13153" y="1573621"/>
                  </a:lnTo>
                  <a:lnTo>
                    <a:pt x="20438" y="1620300"/>
                  </a:lnTo>
                  <a:lnTo>
                    <a:pt x="29267" y="1666449"/>
                  </a:lnTo>
                  <a:lnTo>
                    <a:pt x="39612" y="1712042"/>
                  </a:lnTo>
                  <a:lnTo>
                    <a:pt x="51446" y="1757049"/>
                  </a:lnTo>
                  <a:lnTo>
                    <a:pt x="64741" y="1801446"/>
                  </a:lnTo>
                  <a:lnTo>
                    <a:pt x="79471" y="1845202"/>
                  </a:lnTo>
                  <a:lnTo>
                    <a:pt x="95607" y="1888292"/>
                  </a:lnTo>
                  <a:lnTo>
                    <a:pt x="113122" y="1930688"/>
                  </a:lnTo>
                  <a:lnTo>
                    <a:pt x="131990" y="1972363"/>
                  </a:lnTo>
                  <a:lnTo>
                    <a:pt x="152182" y="2013289"/>
                  </a:lnTo>
                  <a:lnTo>
                    <a:pt x="173670" y="2053438"/>
                  </a:lnTo>
                  <a:lnTo>
                    <a:pt x="196429" y="2092784"/>
                  </a:lnTo>
                  <a:lnTo>
                    <a:pt x="220430" y="2131298"/>
                  </a:lnTo>
                  <a:lnTo>
                    <a:pt x="245646" y="2168954"/>
                  </a:lnTo>
                  <a:lnTo>
                    <a:pt x="272049" y="2205724"/>
                  </a:lnTo>
                  <a:lnTo>
                    <a:pt x="299612" y="2241581"/>
                  </a:lnTo>
                  <a:lnTo>
                    <a:pt x="328308" y="2276496"/>
                  </a:lnTo>
                  <a:lnTo>
                    <a:pt x="358108" y="2310444"/>
                  </a:lnTo>
                  <a:lnTo>
                    <a:pt x="388987" y="2343396"/>
                  </a:lnTo>
                  <a:lnTo>
                    <a:pt x="420916" y="2375325"/>
                  </a:lnTo>
                  <a:lnTo>
                    <a:pt x="453869" y="2406204"/>
                  </a:lnTo>
                  <a:lnTo>
                    <a:pt x="487816" y="2436005"/>
                  </a:lnTo>
                  <a:lnTo>
                    <a:pt x="522732" y="2464701"/>
                  </a:lnTo>
                  <a:lnTo>
                    <a:pt x="558589" y="2492264"/>
                  </a:lnTo>
                  <a:lnTo>
                    <a:pt x="595359" y="2518667"/>
                  </a:lnTo>
                  <a:lnTo>
                    <a:pt x="633015" y="2543883"/>
                  </a:lnTo>
                  <a:lnTo>
                    <a:pt x="671529" y="2567884"/>
                  </a:lnTo>
                  <a:lnTo>
                    <a:pt x="710875" y="2590642"/>
                  </a:lnTo>
                  <a:lnTo>
                    <a:pt x="751024" y="2612131"/>
                  </a:lnTo>
                  <a:lnTo>
                    <a:pt x="791950" y="2632323"/>
                  </a:lnTo>
                  <a:lnTo>
                    <a:pt x="833624" y="2651190"/>
                  </a:lnTo>
                  <a:lnTo>
                    <a:pt x="876020" y="2668706"/>
                  </a:lnTo>
                  <a:lnTo>
                    <a:pt x="919110" y="2684842"/>
                  </a:lnTo>
                  <a:lnTo>
                    <a:pt x="962867" y="2699572"/>
                  </a:lnTo>
                  <a:lnTo>
                    <a:pt x="1007263" y="2712867"/>
                  </a:lnTo>
                  <a:lnTo>
                    <a:pt x="1052271" y="2724701"/>
                  </a:lnTo>
                  <a:lnTo>
                    <a:pt x="1097864" y="2735046"/>
                  </a:lnTo>
                  <a:lnTo>
                    <a:pt x="1144013" y="2743874"/>
                  </a:lnTo>
                  <a:lnTo>
                    <a:pt x="1190692" y="2751159"/>
                  </a:lnTo>
                  <a:lnTo>
                    <a:pt x="1237873" y="2756873"/>
                  </a:lnTo>
                  <a:lnTo>
                    <a:pt x="1285529" y="2760988"/>
                  </a:lnTo>
                  <a:lnTo>
                    <a:pt x="1333633" y="2763477"/>
                  </a:lnTo>
                  <a:lnTo>
                    <a:pt x="1382156" y="2764313"/>
                  </a:lnTo>
                  <a:lnTo>
                    <a:pt x="1430680" y="2763477"/>
                  </a:lnTo>
                  <a:lnTo>
                    <a:pt x="1478783" y="2760988"/>
                  </a:lnTo>
                  <a:lnTo>
                    <a:pt x="1526439" y="2756873"/>
                  </a:lnTo>
                  <a:lnTo>
                    <a:pt x="1573621" y="2751159"/>
                  </a:lnTo>
                  <a:lnTo>
                    <a:pt x="1620300" y="2743874"/>
                  </a:lnTo>
                  <a:lnTo>
                    <a:pt x="1666449" y="2735046"/>
                  </a:lnTo>
                  <a:lnTo>
                    <a:pt x="1712042" y="2724701"/>
                  </a:lnTo>
                  <a:lnTo>
                    <a:pt x="1757049" y="2712867"/>
                  </a:lnTo>
                  <a:lnTo>
                    <a:pt x="1801446" y="2699572"/>
                  </a:lnTo>
                  <a:lnTo>
                    <a:pt x="1845202" y="2684842"/>
                  </a:lnTo>
                  <a:lnTo>
                    <a:pt x="1888292" y="2668706"/>
                  </a:lnTo>
                  <a:lnTo>
                    <a:pt x="1930688" y="2651190"/>
                  </a:lnTo>
                  <a:lnTo>
                    <a:pt x="1972363" y="2632323"/>
                  </a:lnTo>
                  <a:lnTo>
                    <a:pt x="2013289" y="2612131"/>
                  </a:lnTo>
                  <a:lnTo>
                    <a:pt x="2053438" y="2590642"/>
                  </a:lnTo>
                  <a:lnTo>
                    <a:pt x="2092784" y="2567884"/>
                  </a:lnTo>
                  <a:lnTo>
                    <a:pt x="2131298" y="2543883"/>
                  </a:lnTo>
                  <a:lnTo>
                    <a:pt x="2168954" y="2518667"/>
                  </a:lnTo>
                  <a:lnTo>
                    <a:pt x="2205724" y="2492264"/>
                  </a:lnTo>
                  <a:lnTo>
                    <a:pt x="2241581" y="2464701"/>
                  </a:lnTo>
                  <a:lnTo>
                    <a:pt x="2276496" y="2436005"/>
                  </a:lnTo>
                  <a:lnTo>
                    <a:pt x="2310444" y="2406204"/>
                  </a:lnTo>
                  <a:lnTo>
                    <a:pt x="2343396" y="2375325"/>
                  </a:lnTo>
                  <a:lnTo>
                    <a:pt x="2375325" y="2343396"/>
                  </a:lnTo>
                  <a:lnTo>
                    <a:pt x="2406204" y="2310444"/>
                  </a:lnTo>
                  <a:lnTo>
                    <a:pt x="2436005" y="2276496"/>
                  </a:lnTo>
                  <a:lnTo>
                    <a:pt x="2464701" y="2241581"/>
                  </a:lnTo>
                  <a:lnTo>
                    <a:pt x="2492264" y="2205724"/>
                  </a:lnTo>
                  <a:lnTo>
                    <a:pt x="2518667" y="2168954"/>
                  </a:lnTo>
                  <a:lnTo>
                    <a:pt x="2543883" y="2131298"/>
                  </a:lnTo>
                  <a:lnTo>
                    <a:pt x="2567884" y="2092784"/>
                  </a:lnTo>
                  <a:lnTo>
                    <a:pt x="2590642" y="2053438"/>
                  </a:lnTo>
                  <a:lnTo>
                    <a:pt x="2612131" y="2013289"/>
                  </a:lnTo>
                  <a:lnTo>
                    <a:pt x="2632323" y="1972363"/>
                  </a:lnTo>
                  <a:lnTo>
                    <a:pt x="2651190" y="1930688"/>
                  </a:lnTo>
                  <a:lnTo>
                    <a:pt x="2668706" y="1888292"/>
                  </a:lnTo>
                  <a:lnTo>
                    <a:pt x="2684842" y="1845202"/>
                  </a:lnTo>
                  <a:lnTo>
                    <a:pt x="2699572" y="1801446"/>
                  </a:lnTo>
                  <a:lnTo>
                    <a:pt x="2712867" y="1757049"/>
                  </a:lnTo>
                  <a:lnTo>
                    <a:pt x="2724701" y="1712042"/>
                  </a:lnTo>
                  <a:lnTo>
                    <a:pt x="2735046" y="1666449"/>
                  </a:lnTo>
                  <a:lnTo>
                    <a:pt x="2743874" y="1620300"/>
                  </a:lnTo>
                  <a:lnTo>
                    <a:pt x="2751159" y="1573621"/>
                  </a:lnTo>
                  <a:lnTo>
                    <a:pt x="2756873" y="1526439"/>
                  </a:lnTo>
                  <a:lnTo>
                    <a:pt x="2760988" y="1478783"/>
                  </a:lnTo>
                  <a:lnTo>
                    <a:pt x="2763477" y="1430680"/>
                  </a:lnTo>
                  <a:lnTo>
                    <a:pt x="2764313" y="1382156"/>
                  </a:lnTo>
                  <a:lnTo>
                    <a:pt x="2763477" y="1333633"/>
                  </a:lnTo>
                  <a:lnTo>
                    <a:pt x="2760988" y="1285529"/>
                  </a:lnTo>
                  <a:lnTo>
                    <a:pt x="2756873" y="1237873"/>
                  </a:lnTo>
                  <a:lnTo>
                    <a:pt x="2751159" y="1190692"/>
                  </a:lnTo>
                  <a:lnTo>
                    <a:pt x="2743874" y="1144013"/>
                  </a:lnTo>
                  <a:lnTo>
                    <a:pt x="2735046" y="1097864"/>
                  </a:lnTo>
                  <a:lnTo>
                    <a:pt x="2724701" y="1052271"/>
                  </a:lnTo>
                  <a:lnTo>
                    <a:pt x="2712867" y="1007263"/>
                  </a:lnTo>
                  <a:lnTo>
                    <a:pt x="2699572" y="962867"/>
                  </a:lnTo>
                  <a:lnTo>
                    <a:pt x="2684842" y="919110"/>
                  </a:lnTo>
                  <a:lnTo>
                    <a:pt x="2668706" y="876020"/>
                  </a:lnTo>
                  <a:lnTo>
                    <a:pt x="2651190" y="833624"/>
                  </a:lnTo>
                  <a:lnTo>
                    <a:pt x="2632323" y="791950"/>
                  </a:lnTo>
                  <a:lnTo>
                    <a:pt x="2612131" y="751024"/>
                  </a:lnTo>
                  <a:lnTo>
                    <a:pt x="2590642" y="710875"/>
                  </a:lnTo>
                  <a:lnTo>
                    <a:pt x="2567884" y="671529"/>
                  </a:lnTo>
                  <a:lnTo>
                    <a:pt x="2543883" y="633015"/>
                  </a:lnTo>
                  <a:lnTo>
                    <a:pt x="2518667" y="595359"/>
                  </a:lnTo>
                  <a:lnTo>
                    <a:pt x="2492264" y="558589"/>
                  </a:lnTo>
                  <a:lnTo>
                    <a:pt x="2464701" y="522732"/>
                  </a:lnTo>
                  <a:lnTo>
                    <a:pt x="2436005" y="487816"/>
                  </a:lnTo>
                  <a:lnTo>
                    <a:pt x="2406204" y="453869"/>
                  </a:lnTo>
                  <a:lnTo>
                    <a:pt x="2375325" y="420916"/>
                  </a:lnTo>
                  <a:lnTo>
                    <a:pt x="2343396" y="388987"/>
                  </a:lnTo>
                  <a:lnTo>
                    <a:pt x="2310444" y="358108"/>
                  </a:lnTo>
                  <a:lnTo>
                    <a:pt x="2276496" y="328308"/>
                  </a:lnTo>
                  <a:lnTo>
                    <a:pt x="2241581" y="299612"/>
                  </a:lnTo>
                  <a:lnTo>
                    <a:pt x="2205724" y="272049"/>
                  </a:lnTo>
                  <a:lnTo>
                    <a:pt x="2168954" y="245646"/>
                  </a:lnTo>
                  <a:lnTo>
                    <a:pt x="2131298" y="220430"/>
                  </a:lnTo>
                  <a:lnTo>
                    <a:pt x="2092784" y="196429"/>
                  </a:lnTo>
                  <a:lnTo>
                    <a:pt x="2053438" y="173670"/>
                  </a:lnTo>
                  <a:lnTo>
                    <a:pt x="2013289" y="152182"/>
                  </a:lnTo>
                  <a:lnTo>
                    <a:pt x="1972363" y="131990"/>
                  </a:lnTo>
                  <a:lnTo>
                    <a:pt x="1930688" y="113122"/>
                  </a:lnTo>
                  <a:lnTo>
                    <a:pt x="1888292" y="95607"/>
                  </a:lnTo>
                  <a:lnTo>
                    <a:pt x="1845202" y="79471"/>
                  </a:lnTo>
                  <a:lnTo>
                    <a:pt x="1801446" y="64741"/>
                  </a:lnTo>
                  <a:lnTo>
                    <a:pt x="1757049" y="51446"/>
                  </a:lnTo>
                  <a:lnTo>
                    <a:pt x="1712042" y="39612"/>
                  </a:lnTo>
                  <a:lnTo>
                    <a:pt x="1666449" y="29267"/>
                  </a:lnTo>
                  <a:lnTo>
                    <a:pt x="1620300" y="20438"/>
                  </a:lnTo>
                  <a:lnTo>
                    <a:pt x="1573621" y="13153"/>
                  </a:lnTo>
                  <a:lnTo>
                    <a:pt x="1526439" y="7440"/>
                  </a:lnTo>
                  <a:lnTo>
                    <a:pt x="1478783" y="3325"/>
                  </a:lnTo>
                  <a:lnTo>
                    <a:pt x="1430680" y="835"/>
                  </a:lnTo>
                  <a:lnTo>
                    <a:pt x="1382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" name="object 8"/>
            <p:cNvSpPr/>
            <p:nvPr/>
          </p:nvSpPr>
          <p:spPr>
            <a:xfrm>
              <a:off x="12075277" y="5130746"/>
              <a:ext cx="777875" cy="802640"/>
            </a:xfrm>
            <a:custGeom>
              <a:avLst/>
              <a:gdLst/>
              <a:ahLst/>
              <a:cxnLst/>
              <a:rect l="l" t="t" r="r" b="b"/>
              <a:pathLst>
                <a:path w="777875" h="802639">
                  <a:moveTo>
                    <a:pt x="238143" y="0"/>
                  </a:moveTo>
                  <a:lnTo>
                    <a:pt x="195839" y="1321"/>
                  </a:lnTo>
                  <a:lnTo>
                    <a:pt x="153798" y="5916"/>
                  </a:lnTo>
                  <a:lnTo>
                    <a:pt x="112253" y="13853"/>
                  </a:lnTo>
                  <a:lnTo>
                    <a:pt x="71442" y="25203"/>
                  </a:lnTo>
                  <a:lnTo>
                    <a:pt x="45034" y="34999"/>
                  </a:lnTo>
                  <a:lnTo>
                    <a:pt x="27698" y="41180"/>
                  </a:lnTo>
                  <a:lnTo>
                    <a:pt x="3162" y="53579"/>
                  </a:lnTo>
                  <a:lnTo>
                    <a:pt x="0" y="54291"/>
                  </a:lnTo>
                  <a:lnTo>
                    <a:pt x="51898" y="58690"/>
                  </a:lnTo>
                  <a:lnTo>
                    <a:pt x="100956" y="66673"/>
                  </a:lnTo>
                  <a:lnTo>
                    <a:pt x="147170" y="78171"/>
                  </a:lnTo>
                  <a:lnTo>
                    <a:pt x="190539" y="93114"/>
                  </a:lnTo>
                  <a:lnTo>
                    <a:pt x="231061" y="111433"/>
                  </a:lnTo>
                  <a:lnTo>
                    <a:pt x="268733" y="133058"/>
                  </a:lnTo>
                  <a:lnTo>
                    <a:pt x="303553" y="157919"/>
                  </a:lnTo>
                  <a:lnTo>
                    <a:pt x="335520" y="185947"/>
                  </a:lnTo>
                  <a:lnTo>
                    <a:pt x="364631" y="217072"/>
                  </a:lnTo>
                  <a:lnTo>
                    <a:pt x="390883" y="251225"/>
                  </a:lnTo>
                  <a:lnTo>
                    <a:pt x="414276" y="288336"/>
                  </a:lnTo>
                  <a:lnTo>
                    <a:pt x="434806" y="328335"/>
                  </a:lnTo>
                  <a:lnTo>
                    <a:pt x="452471" y="371152"/>
                  </a:lnTo>
                  <a:lnTo>
                    <a:pt x="467270" y="416719"/>
                  </a:lnTo>
                  <a:lnTo>
                    <a:pt x="479200" y="464965"/>
                  </a:lnTo>
                  <a:lnTo>
                    <a:pt x="488259" y="515822"/>
                  </a:lnTo>
                  <a:lnTo>
                    <a:pt x="494445" y="569218"/>
                  </a:lnTo>
                  <a:lnTo>
                    <a:pt x="501172" y="620728"/>
                  </a:lnTo>
                  <a:lnTo>
                    <a:pt x="511532" y="665939"/>
                  </a:lnTo>
                  <a:lnTo>
                    <a:pt x="525045" y="704800"/>
                  </a:lnTo>
                  <a:lnTo>
                    <a:pt x="559600" y="763269"/>
                  </a:lnTo>
                  <a:lnTo>
                    <a:pt x="600983" y="795729"/>
                  </a:lnTo>
                  <a:lnTo>
                    <a:pt x="623031" y="802080"/>
                  </a:lnTo>
                  <a:lnTo>
                    <a:pt x="645340" y="801777"/>
                  </a:lnTo>
                  <a:lnTo>
                    <a:pt x="688817" y="781006"/>
                  </a:lnTo>
                  <a:lnTo>
                    <a:pt x="727558" y="733011"/>
                  </a:lnTo>
                  <a:lnTo>
                    <a:pt x="757711" y="657388"/>
                  </a:lnTo>
                  <a:lnTo>
                    <a:pt x="768362" y="609089"/>
                  </a:lnTo>
                  <a:lnTo>
                    <a:pt x="775421" y="553731"/>
                  </a:lnTo>
                  <a:lnTo>
                    <a:pt x="777482" y="504209"/>
                  </a:lnTo>
                  <a:lnTo>
                    <a:pt x="775081" y="456567"/>
                  </a:lnTo>
                  <a:lnTo>
                    <a:pt x="768455" y="410876"/>
                  </a:lnTo>
                  <a:lnTo>
                    <a:pt x="757839" y="367205"/>
                  </a:lnTo>
                  <a:lnTo>
                    <a:pt x="743471" y="325623"/>
                  </a:lnTo>
                  <a:lnTo>
                    <a:pt x="725585" y="286201"/>
                  </a:lnTo>
                  <a:lnTo>
                    <a:pt x="704418" y="249007"/>
                  </a:lnTo>
                  <a:lnTo>
                    <a:pt x="680207" y="214113"/>
                  </a:lnTo>
                  <a:lnTo>
                    <a:pt x="653187" y="181586"/>
                  </a:lnTo>
                  <a:lnTo>
                    <a:pt x="623595" y="151497"/>
                  </a:lnTo>
                  <a:lnTo>
                    <a:pt x="591667" y="123915"/>
                  </a:lnTo>
                  <a:lnTo>
                    <a:pt x="557638" y="98910"/>
                  </a:lnTo>
                  <a:lnTo>
                    <a:pt x="521746" y="76552"/>
                  </a:lnTo>
                  <a:lnTo>
                    <a:pt x="484225" y="56910"/>
                  </a:lnTo>
                  <a:lnTo>
                    <a:pt x="445313" y="40054"/>
                  </a:lnTo>
                  <a:lnTo>
                    <a:pt x="405246" y="26054"/>
                  </a:lnTo>
                  <a:lnTo>
                    <a:pt x="364259" y="14979"/>
                  </a:lnTo>
                  <a:lnTo>
                    <a:pt x="322588" y="6898"/>
                  </a:lnTo>
                  <a:lnTo>
                    <a:pt x="280471" y="1882"/>
                  </a:lnTo>
                  <a:lnTo>
                    <a:pt x="238143" y="0"/>
                  </a:lnTo>
                  <a:close/>
                </a:path>
              </a:pathLst>
            </a:custGeom>
            <a:solidFill>
              <a:srgbClr val="191D63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" name="object 9"/>
            <p:cNvSpPr/>
            <p:nvPr/>
          </p:nvSpPr>
          <p:spPr>
            <a:xfrm>
              <a:off x="11774758" y="5375731"/>
              <a:ext cx="777875" cy="802640"/>
            </a:xfrm>
            <a:custGeom>
              <a:avLst/>
              <a:gdLst/>
              <a:ahLst/>
              <a:cxnLst/>
              <a:rect l="l" t="t" r="r" b="b"/>
              <a:pathLst>
                <a:path w="777875" h="802639">
                  <a:moveTo>
                    <a:pt x="154450" y="0"/>
                  </a:moveTo>
                  <a:lnTo>
                    <a:pt x="110052" y="7311"/>
                  </a:lnTo>
                  <a:lnTo>
                    <a:pt x="68461" y="41643"/>
                  </a:lnTo>
                  <a:lnTo>
                    <a:pt x="33532" y="103401"/>
                  </a:lnTo>
                  <a:lnTo>
                    <a:pt x="19770" y="144691"/>
                  </a:lnTo>
                  <a:lnTo>
                    <a:pt x="9119" y="192990"/>
                  </a:lnTo>
                  <a:lnTo>
                    <a:pt x="2060" y="248348"/>
                  </a:lnTo>
                  <a:lnTo>
                    <a:pt x="0" y="297870"/>
                  </a:lnTo>
                  <a:lnTo>
                    <a:pt x="2400" y="345512"/>
                  </a:lnTo>
                  <a:lnTo>
                    <a:pt x="9027" y="391203"/>
                  </a:lnTo>
                  <a:lnTo>
                    <a:pt x="19642" y="434874"/>
                  </a:lnTo>
                  <a:lnTo>
                    <a:pt x="34011" y="476456"/>
                  </a:lnTo>
                  <a:lnTo>
                    <a:pt x="51896" y="515878"/>
                  </a:lnTo>
                  <a:lnTo>
                    <a:pt x="73063" y="553072"/>
                  </a:lnTo>
                  <a:lnTo>
                    <a:pt x="97274" y="587967"/>
                  </a:lnTo>
                  <a:lnTo>
                    <a:pt x="124294" y="620494"/>
                  </a:lnTo>
                  <a:lnTo>
                    <a:pt x="153886" y="650583"/>
                  </a:lnTo>
                  <a:lnTo>
                    <a:pt x="185814" y="678164"/>
                  </a:lnTo>
                  <a:lnTo>
                    <a:pt x="219843" y="703169"/>
                  </a:lnTo>
                  <a:lnTo>
                    <a:pt x="255735" y="725527"/>
                  </a:lnTo>
                  <a:lnTo>
                    <a:pt x="293256" y="745169"/>
                  </a:lnTo>
                  <a:lnTo>
                    <a:pt x="332168" y="762025"/>
                  </a:lnTo>
                  <a:lnTo>
                    <a:pt x="372236" y="776025"/>
                  </a:lnTo>
                  <a:lnTo>
                    <a:pt x="413223" y="787101"/>
                  </a:lnTo>
                  <a:lnTo>
                    <a:pt x="454893" y="795181"/>
                  </a:lnTo>
                  <a:lnTo>
                    <a:pt x="497010" y="800198"/>
                  </a:lnTo>
                  <a:lnTo>
                    <a:pt x="539339" y="802080"/>
                  </a:lnTo>
                  <a:lnTo>
                    <a:pt x="581642" y="800758"/>
                  </a:lnTo>
                  <a:lnTo>
                    <a:pt x="623684" y="796164"/>
                  </a:lnTo>
                  <a:lnTo>
                    <a:pt x="665228" y="788226"/>
                  </a:lnTo>
                  <a:lnTo>
                    <a:pt x="706039" y="776876"/>
                  </a:lnTo>
                  <a:lnTo>
                    <a:pt x="732448" y="767076"/>
                  </a:lnTo>
                  <a:lnTo>
                    <a:pt x="749783" y="760899"/>
                  </a:lnTo>
                  <a:lnTo>
                    <a:pt x="774319" y="748500"/>
                  </a:lnTo>
                  <a:lnTo>
                    <a:pt x="777482" y="747788"/>
                  </a:lnTo>
                  <a:lnTo>
                    <a:pt x="725583" y="743390"/>
                  </a:lnTo>
                  <a:lnTo>
                    <a:pt x="676526" y="735406"/>
                  </a:lnTo>
                  <a:lnTo>
                    <a:pt x="630311" y="723908"/>
                  </a:lnTo>
                  <a:lnTo>
                    <a:pt x="586942" y="708965"/>
                  </a:lnTo>
                  <a:lnTo>
                    <a:pt x="546420" y="690646"/>
                  </a:lnTo>
                  <a:lnTo>
                    <a:pt x="508748" y="669021"/>
                  </a:lnTo>
                  <a:lnTo>
                    <a:pt x="473928" y="644160"/>
                  </a:lnTo>
                  <a:lnTo>
                    <a:pt x="441961" y="616132"/>
                  </a:lnTo>
                  <a:lnTo>
                    <a:pt x="412850" y="585007"/>
                  </a:lnTo>
                  <a:lnTo>
                    <a:pt x="386598" y="550854"/>
                  </a:lnTo>
                  <a:lnTo>
                    <a:pt x="363206" y="513744"/>
                  </a:lnTo>
                  <a:lnTo>
                    <a:pt x="342676" y="473745"/>
                  </a:lnTo>
                  <a:lnTo>
                    <a:pt x="325010" y="430927"/>
                  </a:lnTo>
                  <a:lnTo>
                    <a:pt x="310211" y="385360"/>
                  </a:lnTo>
                  <a:lnTo>
                    <a:pt x="298281" y="337114"/>
                  </a:lnTo>
                  <a:lnTo>
                    <a:pt x="289222" y="286258"/>
                  </a:lnTo>
                  <a:lnTo>
                    <a:pt x="283036" y="232861"/>
                  </a:lnTo>
                  <a:lnTo>
                    <a:pt x="276310" y="181351"/>
                  </a:lnTo>
                  <a:lnTo>
                    <a:pt x="265949" y="136140"/>
                  </a:lnTo>
                  <a:lnTo>
                    <a:pt x="252436" y="97279"/>
                  </a:lnTo>
                  <a:lnTo>
                    <a:pt x="217881" y="38811"/>
                  </a:lnTo>
                  <a:lnTo>
                    <a:pt x="176498" y="6350"/>
                  </a:lnTo>
                  <a:lnTo>
                    <a:pt x="154450" y="0"/>
                  </a:lnTo>
                  <a:close/>
                </a:path>
              </a:pathLst>
            </a:custGeom>
            <a:solidFill>
              <a:srgbClr val="AE132A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9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chemeClr val="tx1"/>
                </a:solidFill>
                <a:latin typeface="Arial Narrow"/>
                <a:cs typeface="Arial Narrow"/>
              </a:rPr>
              <a:t>2</a:t>
            </a:fld>
            <a:endParaRPr sz="41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25" name="object 5"/>
          <p:cNvSpPr txBox="1">
            <a:spLocks/>
          </p:cNvSpPr>
          <p:nvPr/>
        </p:nvSpPr>
        <p:spPr>
          <a:xfrm>
            <a:off x="2578843" y="4810992"/>
            <a:ext cx="8052153" cy="120096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414020" algn="ctr">
              <a:spcBef>
                <a:spcPts val="685"/>
              </a:spcBef>
            </a:pPr>
            <a:r>
              <a:rPr lang="pl-PL" sz="7400" kern="0" spc="5" dirty="0"/>
              <a:t>O firmie</a:t>
            </a:r>
            <a:endParaRPr lang="en-US" sz="7400" kern="0" dirty="0"/>
          </a:p>
        </p:txBody>
      </p:sp>
    </p:spTree>
    <p:extLst>
      <p:ext uri="{BB962C8B-B14F-4D97-AF65-F5344CB8AC3E}">
        <p14:creationId xmlns:p14="http://schemas.microsoft.com/office/powerpoint/2010/main" val="4156031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/>
          <p:nvPr/>
        </p:nvSpPr>
        <p:spPr>
          <a:xfrm>
            <a:off x="-38128" y="3628571"/>
            <a:ext cx="12651042" cy="7707086"/>
          </a:xfrm>
          <a:custGeom>
            <a:avLst/>
            <a:gdLst>
              <a:gd name="connsiteX0" fmla="*/ 0 w 12627428"/>
              <a:gd name="connsiteY0" fmla="*/ 58058 h 7707086"/>
              <a:gd name="connsiteX1" fmla="*/ 5007428 w 12627428"/>
              <a:gd name="connsiteY1" fmla="*/ 58058 h 7707086"/>
              <a:gd name="connsiteX2" fmla="*/ 12627428 w 12627428"/>
              <a:gd name="connsiteY2" fmla="*/ 7707086 h 7707086"/>
              <a:gd name="connsiteX3" fmla="*/ 290285 w 12627428"/>
              <a:gd name="connsiteY3" fmla="*/ 7663543 h 7707086"/>
              <a:gd name="connsiteX4" fmla="*/ 43543 w 12627428"/>
              <a:gd name="connsiteY4" fmla="*/ 0 h 7707086"/>
              <a:gd name="connsiteX5" fmla="*/ 43543 w 12627428"/>
              <a:gd name="connsiteY5" fmla="*/ 0 h 7707086"/>
              <a:gd name="connsiteX0" fmla="*/ 23614 w 12651042"/>
              <a:gd name="connsiteY0" fmla="*/ 58058 h 7707086"/>
              <a:gd name="connsiteX1" fmla="*/ 5031042 w 12651042"/>
              <a:gd name="connsiteY1" fmla="*/ 58058 h 7707086"/>
              <a:gd name="connsiteX2" fmla="*/ 12651042 w 12651042"/>
              <a:gd name="connsiteY2" fmla="*/ 7707086 h 7707086"/>
              <a:gd name="connsiteX3" fmla="*/ 0 w 12651042"/>
              <a:gd name="connsiteY3" fmla="*/ 7677190 h 7707086"/>
              <a:gd name="connsiteX4" fmla="*/ 67157 w 12651042"/>
              <a:gd name="connsiteY4" fmla="*/ 0 h 7707086"/>
              <a:gd name="connsiteX5" fmla="*/ 67157 w 12651042"/>
              <a:gd name="connsiteY5" fmla="*/ 0 h 770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51042" h="7707086">
                <a:moveTo>
                  <a:pt x="23614" y="58058"/>
                </a:moveTo>
                <a:lnTo>
                  <a:pt x="5031042" y="58058"/>
                </a:lnTo>
                <a:lnTo>
                  <a:pt x="12651042" y="7707086"/>
                </a:lnTo>
                <a:lnTo>
                  <a:pt x="0" y="7677190"/>
                </a:lnTo>
                <a:lnTo>
                  <a:pt x="67157" y="0"/>
                </a:lnTo>
                <a:lnTo>
                  <a:pt x="67157" y="0"/>
                </a:lnTo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Dowolny kształt 11"/>
          <p:cNvSpPr/>
          <p:nvPr/>
        </p:nvSpPr>
        <p:spPr>
          <a:xfrm>
            <a:off x="-101600" y="-43543"/>
            <a:ext cx="12322629" cy="11422743"/>
          </a:xfrm>
          <a:custGeom>
            <a:avLst/>
            <a:gdLst>
              <a:gd name="connsiteX0" fmla="*/ 58057 w 12322629"/>
              <a:gd name="connsiteY0" fmla="*/ 0 h 11422743"/>
              <a:gd name="connsiteX1" fmla="*/ 12322629 w 12322629"/>
              <a:gd name="connsiteY1" fmla="*/ 0 h 11422743"/>
              <a:gd name="connsiteX2" fmla="*/ 870857 w 12322629"/>
              <a:gd name="connsiteY2" fmla="*/ 11422743 h 11422743"/>
              <a:gd name="connsiteX3" fmla="*/ 0 w 12322629"/>
              <a:gd name="connsiteY3" fmla="*/ 11422743 h 11422743"/>
              <a:gd name="connsiteX4" fmla="*/ 58057 w 12322629"/>
              <a:gd name="connsiteY4" fmla="*/ 0 h 1142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22629" h="11422743">
                <a:moveTo>
                  <a:pt x="58057" y="0"/>
                </a:moveTo>
                <a:lnTo>
                  <a:pt x="12322629" y="0"/>
                </a:lnTo>
                <a:lnTo>
                  <a:pt x="870857" y="11422743"/>
                </a:lnTo>
                <a:lnTo>
                  <a:pt x="0" y="11422743"/>
                </a:lnTo>
                <a:lnTo>
                  <a:pt x="58057" y="0"/>
                </a:lnTo>
                <a:close/>
              </a:path>
            </a:pathLst>
          </a:custGeom>
          <a:solidFill>
            <a:srgbClr val="2B2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49568" y="1224773"/>
            <a:ext cx="4822190" cy="18331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pl-PL" spc="20" dirty="0"/>
              <a:t>DZIĘKUJEMY ZA UWAGĘ</a:t>
            </a:r>
            <a:endParaRPr spc="-60" dirty="0"/>
          </a:p>
        </p:txBody>
      </p:sp>
      <p:sp>
        <p:nvSpPr>
          <p:cNvPr id="3" name="object 3"/>
          <p:cNvSpPr txBox="1"/>
          <p:nvPr/>
        </p:nvSpPr>
        <p:spPr>
          <a:xfrm>
            <a:off x="15158054" y="4391533"/>
            <a:ext cx="4571396" cy="3714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0"/>
              </a:spcBef>
            </a:pPr>
            <a:r>
              <a:rPr sz="3100" spc="5" dirty="0">
                <a:solidFill>
                  <a:srgbClr val="231F20"/>
                </a:solidFill>
                <a:latin typeface="Arial Narrow"/>
                <a:cs typeface="Arial Narrow"/>
              </a:rPr>
              <a:t>ul. ks. Woźniaka</a:t>
            </a:r>
            <a:r>
              <a:rPr sz="3100" spc="-75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3100" spc="10" dirty="0">
                <a:solidFill>
                  <a:srgbClr val="231F20"/>
                </a:solidFill>
                <a:latin typeface="Arial Narrow"/>
                <a:cs typeface="Arial Narrow"/>
              </a:rPr>
              <a:t>7a  </a:t>
            </a:r>
            <a:endParaRPr lang="pl-PL" sz="3100" spc="10" dirty="0">
              <a:solidFill>
                <a:srgbClr val="231F20"/>
              </a:solidFill>
              <a:latin typeface="Arial Narrow"/>
              <a:cs typeface="Arial Narrow"/>
            </a:endParaRPr>
          </a:p>
          <a:p>
            <a:pPr marL="12700" marR="5080">
              <a:lnSpc>
                <a:spcPct val="101099"/>
              </a:lnSpc>
              <a:spcBef>
                <a:spcPts val="90"/>
              </a:spcBef>
            </a:pPr>
            <a:r>
              <a:rPr sz="3100" spc="5" dirty="0">
                <a:solidFill>
                  <a:srgbClr val="231F20"/>
                </a:solidFill>
                <a:latin typeface="Arial Narrow"/>
                <a:cs typeface="Arial Narrow"/>
              </a:rPr>
              <a:t>40-389</a:t>
            </a:r>
            <a:r>
              <a:rPr sz="3100" spc="-5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3100" spc="10" dirty="0">
                <a:solidFill>
                  <a:srgbClr val="231F20"/>
                </a:solidFill>
                <a:latin typeface="Arial Narrow"/>
                <a:cs typeface="Arial Narrow"/>
              </a:rPr>
              <a:t>Katowice</a:t>
            </a:r>
            <a:endParaRPr sz="31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3100" spc="15" dirty="0">
                <a:solidFill>
                  <a:srgbClr val="231F20"/>
                </a:solidFill>
                <a:latin typeface="Arial Narrow"/>
                <a:cs typeface="Arial Narrow"/>
              </a:rPr>
              <a:t>+48 </a:t>
            </a:r>
            <a:r>
              <a:rPr lang="pl-PL" sz="3100" spc="10" dirty="0">
                <a:solidFill>
                  <a:srgbClr val="231F20"/>
                </a:solidFill>
                <a:latin typeface="Arial Narrow"/>
                <a:cs typeface="Arial Narrow"/>
              </a:rPr>
              <a:t>734 800 800</a:t>
            </a:r>
            <a:endParaRPr sz="3100" dirty="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l-PL" sz="3200" spc="-5" dirty="0">
                <a:solidFill>
                  <a:srgbClr val="231F20"/>
                </a:solidFill>
                <a:latin typeface="Arial Narrow"/>
                <a:cs typeface="Arial Narrow"/>
              </a:rPr>
              <a:t>kontakt@biogas-system.com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pl-PL" sz="3600" spc="-15" dirty="0">
                <a:solidFill>
                  <a:srgbClr val="2B2A60"/>
                </a:solidFill>
                <a:latin typeface="Arial"/>
                <a:cs typeface="Arial"/>
              </a:rPr>
              <a:t>biogas-system.com</a:t>
            </a:r>
            <a:endParaRPr lang="pl-PL" sz="3600" dirty="0">
              <a:solidFill>
                <a:srgbClr val="2B2A60"/>
              </a:solidFill>
              <a:latin typeface="Arial"/>
              <a:cs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314" y="4589347"/>
            <a:ext cx="352425" cy="5048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314" y="6012041"/>
            <a:ext cx="381000" cy="381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431" y="7348764"/>
            <a:ext cx="371475" cy="2667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E80343B-7820-EC1C-2EF3-1BC7743D0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54" y="2018045"/>
            <a:ext cx="650546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8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3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21" name="object 13"/>
          <p:cNvSpPr txBox="1"/>
          <p:nvPr/>
        </p:nvSpPr>
        <p:spPr>
          <a:xfrm>
            <a:off x="984250" y="2651551"/>
            <a:ext cx="17068609" cy="828000"/>
          </a:xfrm>
          <a:prstGeom prst="rect">
            <a:avLst/>
          </a:prstGeom>
          <a:solidFill>
            <a:srgbClr val="191D63"/>
          </a:solidFill>
        </p:spPr>
        <p:txBody>
          <a:bodyPr vert="horz" wrap="square" lIns="0" tIns="156845" rIns="0" bIns="0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 nasz sukces składa się dorobek i historia firm Chłodnie Kominowe i Piecbud-Bytom</a:t>
            </a: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33" b="89333" l="7595" r="89873">
                        <a14:foregroundMark x1="26582" y1="18667" x2="26582" y2="18667"/>
                        <a14:foregroundMark x1="17722" y1="36000" x2="17722" y2="36000"/>
                        <a14:foregroundMark x1="18987" y1="28000" x2="18987" y2="28000"/>
                        <a14:foregroundMark x1="12658" y1="36000" x2="12658" y2="36000"/>
                        <a14:foregroundMark x1="8861" y1="30667" x2="8861" y2="30667"/>
                        <a14:foregroundMark x1="7595" y1="38667" x2="7595" y2="38667"/>
                        <a14:foregroundMark x1="7595" y1="45333" x2="7595" y2="45333"/>
                        <a14:foregroundMark x1="22785" y1="41333" x2="22785" y2="41333"/>
                        <a14:foregroundMark x1="29114" y1="34667" x2="29114" y2="34667"/>
                        <a14:foregroundMark x1="32911" y1="34667" x2="32911" y2="34667"/>
                        <a14:foregroundMark x1="39241" y1="34667" x2="39241" y2="34667"/>
                        <a14:foregroundMark x1="46835" y1="37333" x2="46835" y2="37333"/>
                        <a14:foregroundMark x1="54430" y1="34667" x2="54430" y2="34667"/>
                        <a14:foregroundMark x1="67089" y1="34667" x2="67089" y2="34667"/>
                        <a14:foregroundMark x1="73418" y1="34667" x2="73418" y2="34667"/>
                        <a14:foregroundMark x1="78481" y1="34667" x2="78481" y2="34667"/>
                        <a14:foregroundMark x1="83544" y1="37333" x2="83544" y2="37333"/>
                        <a14:foregroundMark x1="86076" y1="32000" x2="86076" y2="32000"/>
                        <a14:foregroundMark x1="87342" y1="37333" x2="87342" y2="37333"/>
                        <a14:foregroundMark x1="88608" y1="45333" x2="88608" y2="45333"/>
                        <a14:foregroundMark x1="81013" y1="45333" x2="81013" y2="45333"/>
                        <a14:foregroundMark x1="18987" y1="48000" x2="18987" y2="48000"/>
                        <a14:foregroundMark x1="18987" y1="53333" x2="18987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6693" y="4538345"/>
            <a:ext cx="1869722" cy="1775051"/>
          </a:xfrm>
          <a:prstGeom prst="rect">
            <a:avLst/>
          </a:prstGeom>
        </p:spPr>
      </p:pic>
      <p:sp>
        <p:nvSpPr>
          <p:cNvPr id="25" name="Prostokąt 24"/>
          <p:cNvSpPr/>
          <p:nvPr/>
        </p:nvSpPr>
        <p:spPr>
          <a:xfrm>
            <a:off x="1674098" y="6120000"/>
            <a:ext cx="6485866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20"/>
              </a:spcBef>
              <a:tabLst>
                <a:tab pos="370205" algn="l"/>
                <a:tab pos="370840" algn="l"/>
              </a:tabLst>
            </a:pPr>
            <a:r>
              <a:rPr lang="pl-PL" sz="2450" b="1" spc="10" dirty="0">
                <a:solidFill>
                  <a:srgbClr val="231F20"/>
                </a:solidFill>
                <a:latin typeface="Arial Narrow"/>
                <a:cs typeface="Arial Narrow"/>
              </a:rPr>
              <a:t>Chłodnie Kominowe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10737850" y="6120000"/>
            <a:ext cx="7467409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20"/>
              </a:spcBef>
              <a:tabLst>
                <a:tab pos="370205" algn="l"/>
                <a:tab pos="370840" algn="l"/>
              </a:tabLst>
            </a:pPr>
            <a:r>
              <a:rPr lang="pl-PL" sz="2450" b="1" spc="10" dirty="0" err="1">
                <a:solidFill>
                  <a:srgbClr val="231F20"/>
                </a:solidFill>
                <a:latin typeface="Arial Narrow"/>
                <a:cs typeface="Arial Narrow"/>
              </a:rPr>
              <a:t>Piecbud</a:t>
            </a:r>
            <a:r>
              <a:rPr lang="pl-PL" sz="2450" b="1" spc="10" dirty="0">
                <a:solidFill>
                  <a:srgbClr val="231F20"/>
                </a:solidFill>
                <a:latin typeface="Arial Narrow"/>
                <a:cs typeface="Arial Narrow"/>
              </a:rPr>
              <a:t>-Bytom</a:t>
            </a:r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.</a:t>
            </a:r>
          </a:p>
        </p:txBody>
      </p:sp>
      <p:sp>
        <p:nvSpPr>
          <p:cNvPr id="28" name="Right Bracket 15"/>
          <p:cNvSpPr/>
          <p:nvPr/>
        </p:nvSpPr>
        <p:spPr>
          <a:xfrm rot="5400000">
            <a:off x="9784525" y="-408637"/>
            <a:ext cx="420575" cy="16309119"/>
          </a:xfrm>
          <a:prstGeom prst="rightBracket">
            <a:avLst>
              <a:gd name="adj" fmla="val 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744" y="8574771"/>
            <a:ext cx="990600" cy="990600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788" y="8519042"/>
            <a:ext cx="1412356" cy="1340843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698" y="8581695"/>
            <a:ext cx="990600" cy="990600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2540" y="8634483"/>
            <a:ext cx="2229599" cy="739888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11" y="7452792"/>
            <a:ext cx="4727486" cy="3342122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486" y="8787899"/>
            <a:ext cx="3052832" cy="446535"/>
          </a:xfrm>
          <a:prstGeom prst="rect">
            <a:avLst/>
          </a:prstGeom>
        </p:spPr>
      </p:pic>
      <p:sp>
        <p:nvSpPr>
          <p:cNvPr id="36" name="pole tekstowe 35"/>
          <p:cNvSpPr txBox="1"/>
          <p:nvPr/>
        </p:nvSpPr>
        <p:spPr>
          <a:xfrm flipH="1">
            <a:off x="1189226" y="8074090"/>
            <a:ext cx="18536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Utworzenie</a:t>
            </a:r>
          </a:p>
        </p:txBody>
      </p:sp>
      <p:sp>
        <p:nvSpPr>
          <p:cNvPr id="37" name="pole tekstowe 36"/>
          <p:cNvSpPr txBox="1"/>
          <p:nvPr/>
        </p:nvSpPr>
        <p:spPr>
          <a:xfrm flipH="1">
            <a:off x="3506745" y="8042290"/>
            <a:ext cx="18536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Utworzenie</a:t>
            </a:r>
          </a:p>
        </p:txBody>
      </p:sp>
      <p:sp>
        <p:nvSpPr>
          <p:cNvPr id="38" name="pole tekstowe 37"/>
          <p:cNvSpPr txBox="1"/>
          <p:nvPr/>
        </p:nvSpPr>
        <p:spPr>
          <a:xfrm flipH="1">
            <a:off x="5464586" y="8024038"/>
            <a:ext cx="18536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Prywatyzacja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7253116" y="8062004"/>
            <a:ext cx="86083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Zakład Budowy Chłodni wchodzi do Grupy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13747917" y="8045402"/>
            <a:ext cx="64878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Zmiana nazwy z Uniserv - Piecbud S.A.</a:t>
            </a:r>
          </a:p>
          <a:p>
            <a:pPr algn="ctr"/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 na Uniserv S.A.</a:t>
            </a:r>
          </a:p>
        </p:txBody>
      </p:sp>
      <p:sp>
        <p:nvSpPr>
          <p:cNvPr id="42" name="pole tekstowe 41"/>
          <p:cNvSpPr txBox="1"/>
          <p:nvPr/>
        </p:nvSpPr>
        <p:spPr>
          <a:xfrm flipH="1">
            <a:off x="12714450" y="8063803"/>
            <a:ext cx="18536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spc="10" dirty="0">
                <a:solidFill>
                  <a:srgbClr val="231F20"/>
                </a:solidFill>
                <a:latin typeface="Arial Narrow"/>
                <a:cs typeface="Arial Narrow"/>
              </a:rPr>
              <a:t>Utworzenie</a:t>
            </a:r>
          </a:p>
        </p:txBody>
      </p:sp>
      <p:sp>
        <p:nvSpPr>
          <p:cNvPr id="44" name="object 23"/>
          <p:cNvSpPr/>
          <p:nvPr/>
        </p:nvSpPr>
        <p:spPr>
          <a:xfrm>
            <a:off x="4128763" y="7589816"/>
            <a:ext cx="0" cy="366395"/>
          </a:xfrm>
          <a:custGeom>
            <a:avLst/>
            <a:gdLst/>
            <a:ahLst/>
            <a:cxnLst/>
            <a:rect l="l" t="t" r="r" b="b"/>
            <a:pathLst>
              <a:path h="366395">
                <a:moveTo>
                  <a:pt x="0" y="0"/>
                </a:moveTo>
                <a:lnTo>
                  <a:pt x="0" y="366030"/>
                </a:lnTo>
              </a:path>
            </a:pathLst>
          </a:custGeom>
          <a:ln w="10470">
            <a:solidFill>
              <a:srgbClr val="AE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3"/>
          <p:cNvSpPr/>
          <p:nvPr/>
        </p:nvSpPr>
        <p:spPr>
          <a:xfrm>
            <a:off x="6338563" y="7589816"/>
            <a:ext cx="0" cy="366395"/>
          </a:xfrm>
          <a:custGeom>
            <a:avLst/>
            <a:gdLst/>
            <a:ahLst/>
            <a:cxnLst/>
            <a:rect l="l" t="t" r="r" b="b"/>
            <a:pathLst>
              <a:path h="366395">
                <a:moveTo>
                  <a:pt x="0" y="0"/>
                </a:moveTo>
                <a:lnTo>
                  <a:pt x="0" y="366030"/>
                </a:lnTo>
              </a:path>
            </a:pathLst>
          </a:custGeom>
          <a:ln w="10470">
            <a:solidFill>
              <a:srgbClr val="AE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3"/>
          <p:cNvSpPr/>
          <p:nvPr/>
        </p:nvSpPr>
        <p:spPr>
          <a:xfrm>
            <a:off x="9273824" y="7589816"/>
            <a:ext cx="0" cy="366395"/>
          </a:xfrm>
          <a:custGeom>
            <a:avLst/>
            <a:gdLst/>
            <a:ahLst/>
            <a:cxnLst/>
            <a:rect l="l" t="t" r="r" b="b"/>
            <a:pathLst>
              <a:path h="366395">
                <a:moveTo>
                  <a:pt x="0" y="0"/>
                </a:moveTo>
                <a:lnTo>
                  <a:pt x="0" y="366030"/>
                </a:lnTo>
              </a:path>
            </a:pathLst>
          </a:custGeom>
          <a:ln w="10470">
            <a:solidFill>
              <a:srgbClr val="AE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3"/>
          <p:cNvSpPr/>
          <p:nvPr/>
        </p:nvSpPr>
        <p:spPr>
          <a:xfrm>
            <a:off x="13258278" y="7589815"/>
            <a:ext cx="0" cy="366395"/>
          </a:xfrm>
          <a:custGeom>
            <a:avLst/>
            <a:gdLst/>
            <a:ahLst/>
            <a:cxnLst/>
            <a:rect l="l" t="t" r="r" b="b"/>
            <a:pathLst>
              <a:path h="366395">
                <a:moveTo>
                  <a:pt x="0" y="0"/>
                </a:moveTo>
                <a:lnTo>
                  <a:pt x="0" y="366030"/>
                </a:lnTo>
              </a:path>
            </a:pathLst>
          </a:custGeom>
          <a:ln w="10470">
            <a:solidFill>
              <a:srgbClr val="AE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3"/>
          <p:cNvSpPr/>
          <p:nvPr/>
        </p:nvSpPr>
        <p:spPr>
          <a:xfrm>
            <a:off x="16396963" y="7589815"/>
            <a:ext cx="0" cy="366395"/>
          </a:xfrm>
          <a:custGeom>
            <a:avLst/>
            <a:gdLst/>
            <a:ahLst/>
            <a:cxnLst/>
            <a:rect l="l" t="t" r="r" b="b"/>
            <a:pathLst>
              <a:path h="366395">
                <a:moveTo>
                  <a:pt x="0" y="0"/>
                </a:moveTo>
                <a:lnTo>
                  <a:pt x="0" y="366030"/>
                </a:lnTo>
              </a:path>
            </a:pathLst>
          </a:custGeom>
          <a:ln w="10470">
            <a:solidFill>
              <a:srgbClr val="AE1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pole tekstowe 48"/>
          <p:cNvSpPr txBox="1"/>
          <p:nvPr/>
        </p:nvSpPr>
        <p:spPr>
          <a:xfrm>
            <a:off x="1403834" y="7153648"/>
            <a:ext cx="8728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>
                <a:solidFill>
                  <a:srgbClr val="A6192E"/>
                </a:solidFill>
              </a:rPr>
              <a:t>1945</a:t>
            </a:r>
          </a:p>
        </p:txBody>
      </p:sp>
      <p:sp>
        <p:nvSpPr>
          <p:cNvPr id="50" name="pole tekstowe 49"/>
          <p:cNvSpPr txBox="1"/>
          <p:nvPr/>
        </p:nvSpPr>
        <p:spPr>
          <a:xfrm>
            <a:off x="3545283" y="7153648"/>
            <a:ext cx="115449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>
                <a:solidFill>
                  <a:srgbClr val="A6192E"/>
                </a:solidFill>
              </a:rPr>
              <a:t>1948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5816584" y="7170644"/>
            <a:ext cx="10876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>
                <a:solidFill>
                  <a:srgbClr val="A6192E"/>
                </a:solidFill>
              </a:rPr>
              <a:t>1991</a:t>
            </a:r>
          </a:p>
        </p:txBody>
      </p:sp>
      <p:sp>
        <p:nvSpPr>
          <p:cNvPr id="52" name="pole tekstowe 51"/>
          <p:cNvSpPr txBox="1"/>
          <p:nvPr/>
        </p:nvSpPr>
        <p:spPr>
          <a:xfrm>
            <a:off x="8858482" y="7156771"/>
            <a:ext cx="8411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>
                <a:solidFill>
                  <a:srgbClr val="A6192E"/>
                </a:solidFill>
              </a:rPr>
              <a:t>2003</a:t>
            </a:r>
          </a:p>
        </p:txBody>
      </p:sp>
      <p:sp>
        <p:nvSpPr>
          <p:cNvPr id="53" name="pole tekstowe 52"/>
          <p:cNvSpPr txBox="1"/>
          <p:nvPr/>
        </p:nvSpPr>
        <p:spPr>
          <a:xfrm>
            <a:off x="12801865" y="7194270"/>
            <a:ext cx="906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>
                <a:solidFill>
                  <a:srgbClr val="A6192E"/>
                </a:solidFill>
              </a:rPr>
              <a:t>2008</a:t>
            </a:r>
          </a:p>
        </p:txBody>
      </p:sp>
      <p:sp>
        <p:nvSpPr>
          <p:cNvPr id="54" name="pole tekstowe 53"/>
          <p:cNvSpPr txBox="1"/>
          <p:nvPr/>
        </p:nvSpPr>
        <p:spPr>
          <a:xfrm>
            <a:off x="15942915" y="7224710"/>
            <a:ext cx="9068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dirty="0">
                <a:solidFill>
                  <a:srgbClr val="A6192E"/>
                </a:solidFill>
              </a:rPr>
              <a:t>2018</a:t>
            </a:r>
          </a:p>
        </p:txBody>
      </p:sp>
      <p:pic>
        <p:nvPicPr>
          <p:cNvPr id="55" name="Obraz 54">
            <a:extLst>
              <a:ext uri="{FF2B5EF4-FFF2-40B4-BE49-F238E27FC236}">
                <a16:creationId xmlns:a16="http://schemas.microsoft.com/office/drawing/2014/main" id="{1EF634EF-5AD7-40E5-A213-643C2023FA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467" y="4665708"/>
            <a:ext cx="1353354" cy="1353354"/>
          </a:xfrm>
          <a:prstGeom prst="rect">
            <a:avLst/>
          </a:prstGeom>
        </p:spPr>
      </p:pic>
      <p:sp>
        <p:nvSpPr>
          <p:cNvPr id="43" name="Prostokąt 42">
            <a:extLst>
              <a:ext uri="{FF2B5EF4-FFF2-40B4-BE49-F238E27FC236}">
                <a16:creationId xmlns:a16="http://schemas.microsoft.com/office/drawing/2014/main" id="{B378A921-C717-4260-904D-90B9745A7A39}"/>
              </a:ext>
            </a:extLst>
          </p:cNvPr>
          <p:cNvSpPr/>
          <p:nvPr/>
        </p:nvSpPr>
        <p:spPr>
          <a:xfrm>
            <a:off x="984250" y="3681668"/>
            <a:ext cx="17068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A6192E"/>
              </a:buClr>
            </a:pPr>
            <a:r>
              <a:rPr lang="pl-PL" sz="3200" dirty="0">
                <a:latin typeface="Arial Narrow" panose="020B0606020202030204" pitchFamily="34" charset="0"/>
              </a:rPr>
              <a:t>Grupa </a:t>
            </a:r>
            <a:r>
              <a:rPr lang="pl-PL" sz="3200" dirty="0" err="1">
                <a:latin typeface="Arial Narrow" panose="020B0606020202030204" pitchFamily="34" charset="0"/>
              </a:rPr>
              <a:t>Uniserv</a:t>
            </a:r>
            <a:r>
              <a:rPr lang="pl-PL" sz="3200" dirty="0">
                <a:latin typeface="Arial Narrow" panose="020B0606020202030204" pitchFamily="34" charset="0"/>
              </a:rPr>
              <a:t> to w 100% polski prywatny kapitał</a:t>
            </a:r>
          </a:p>
        </p:txBody>
      </p:sp>
      <p:pic>
        <p:nvPicPr>
          <p:cNvPr id="1026" name="Picture 2" descr="Uniserv">
            <a:extLst>
              <a:ext uri="{FF2B5EF4-FFF2-40B4-BE49-F238E27FC236}">
                <a16:creationId xmlns:a16="http://schemas.microsoft.com/office/drawing/2014/main" id="{9567922A-901F-1A38-6CC9-5DEB4FB9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44" y="268807"/>
            <a:ext cx="4677553" cy="121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4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557935" y="467667"/>
            <a:ext cx="7770482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Produkty</a:t>
            </a:r>
            <a:endParaRPr sz="495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6" b="18475"/>
          <a:stretch/>
        </p:blipFill>
        <p:spPr>
          <a:xfrm>
            <a:off x="1096554" y="2078718"/>
            <a:ext cx="3197946" cy="23185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47" y="4475670"/>
            <a:ext cx="3221561" cy="5845647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12378" r="11177"/>
          <a:stretch/>
        </p:blipFill>
        <p:spPr>
          <a:xfrm>
            <a:off x="4557935" y="6333000"/>
            <a:ext cx="5494115" cy="3988138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t="9490" r="27757" b="5873"/>
          <a:stretch/>
        </p:blipFill>
        <p:spPr>
          <a:xfrm>
            <a:off x="13517394" y="5575571"/>
            <a:ext cx="4381221" cy="4745568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912" y="2137255"/>
            <a:ext cx="4381221" cy="3285915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07A75F2E-4D57-41E0-B9ED-5318D8FB7A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7387" r="19947"/>
          <a:stretch/>
        </p:blipFill>
        <p:spPr>
          <a:xfrm>
            <a:off x="10255757" y="4559954"/>
            <a:ext cx="3011144" cy="5761184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69185609-612F-47C4-A14C-086225B660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689" y="2100943"/>
            <a:ext cx="3011145" cy="231858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FD7A65E3-AFE3-4B7C-A22F-8A99F5FA9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451" y="2073275"/>
            <a:ext cx="5501599" cy="4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74246-7D2F-C501-92C6-87B58407D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90" y="3000309"/>
            <a:ext cx="17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DF Polska otwiera Centrum Usług Wspólnych - Elektrosystemy">
            <a:extLst>
              <a:ext uri="{FF2B5EF4-FFF2-40B4-BE49-F238E27FC236}">
                <a16:creationId xmlns:a16="http://schemas.microsoft.com/office/drawing/2014/main" id="{6B586DAB-BFC3-E952-2E67-1953CD9A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09" y="5758724"/>
            <a:ext cx="211322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kobana | LinkedIn">
            <a:extLst>
              <a:ext uri="{FF2B5EF4-FFF2-40B4-BE49-F238E27FC236}">
                <a16:creationId xmlns:a16="http://schemas.microsoft.com/office/drawing/2014/main" id="{8F655BF1-21D0-D08C-175B-5ED55E3AF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8" y="6911505"/>
            <a:ext cx="1350276" cy="13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B68DDFB-0AA6-85C7-5A28-FDBF1B49F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56" y="2682875"/>
            <a:ext cx="2899040" cy="151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Logo">
            <a:extLst>
              <a:ext uri="{FF2B5EF4-FFF2-40B4-BE49-F238E27FC236}">
                <a16:creationId xmlns:a16="http://schemas.microsoft.com/office/drawing/2014/main" id="{95E9E2FE-AF5A-2C5A-B2D4-BA94C267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48" y="2863730"/>
            <a:ext cx="2479181" cy="119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Toshiba et GDF SUEZ finalisent l&amp;#39;accord NuGen, le nouveau projet d&amp;#39;énergie  nucléaire le plus important d&amp;#39;Europe | Business Wire">
            <a:extLst>
              <a:ext uri="{FF2B5EF4-FFF2-40B4-BE49-F238E27FC236}">
                <a16:creationId xmlns:a16="http://schemas.microsoft.com/office/drawing/2014/main" id="{59A230B2-82DE-6663-E0AF-6D10BE0B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39" y="5855220"/>
            <a:ext cx="270342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GE Power pozyskał kontrakt za 40 mln zł - Elektrosystemy">
            <a:extLst>
              <a:ext uri="{FF2B5EF4-FFF2-40B4-BE49-F238E27FC236}">
                <a16:creationId xmlns:a16="http://schemas.microsoft.com/office/drawing/2014/main" id="{AF559211-0522-E6DB-C5F3-651EFBE8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570991"/>
            <a:ext cx="2303689" cy="114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terowanie i monitoring miejskiej sieci ciepłowniczej w RADPEC SA">
            <a:extLst>
              <a:ext uri="{FF2B5EF4-FFF2-40B4-BE49-F238E27FC236}">
                <a16:creationId xmlns:a16="http://schemas.microsoft.com/office/drawing/2014/main" id="{58068CE8-BEA3-651C-74A0-7C2E1891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57" y="4360408"/>
            <a:ext cx="240377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RAFAKO S.A. | LinkedIn">
            <a:extLst>
              <a:ext uri="{FF2B5EF4-FFF2-40B4-BE49-F238E27FC236}">
                <a16:creationId xmlns:a16="http://schemas.microsoft.com/office/drawing/2014/main" id="{22877361-730E-BE05-7CF9-CD1037ED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30" y="3972923"/>
            <a:ext cx="1735288" cy="17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411C2AE5-24AA-47BB-71FF-17F567011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15" y="4321112"/>
            <a:ext cx="90817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FLUOR S.A. - pracodawcy.pracuj.pl">
            <a:extLst>
              <a:ext uri="{FF2B5EF4-FFF2-40B4-BE49-F238E27FC236}">
                <a16:creationId xmlns:a16="http://schemas.microsoft.com/office/drawing/2014/main" id="{D3C74167-E0B5-EAED-9060-4827A63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2500">
                        <a14:foregroundMark x1="11071" y1="48571" x2="11071" y2="48571"/>
                        <a14:foregroundMark x1="26429" y1="44286" x2="26429" y2="44286"/>
                        <a14:foregroundMark x1="39643" y1="43571" x2="39643" y2="43571"/>
                        <a14:foregroundMark x1="59286" y1="42857" x2="59286" y2="42857"/>
                        <a14:foregroundMark x1="92500" y1="56071" x2="92500" y2="56071"/>
                        <a14:foregroundMark x1="91071" y1="56429" x2="91071" y2="56429"/>
                        <a14:foregroundMark x1="90714" y1="55000" x2="90714" y2="55000"/>
                        <a14:foregroundMark x1="88571" y1="57143" x2="88571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914" y="2682875"/>
            <a:ext cx="1909582" cy="19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6B4F6BF7-CB21-6A89-D611-4E836217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476" y="2796836"/>
            <a:ext cx="1459136" cy="105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Platforma zakupowa Cementownia Odra S.A. - Platforma Zakupowa portal  e-Usług - Open Nexus">
            <a:extLst>
              <a:ext uri="{FF2B5EF4-FFF2-40B4-BE49-F238E27FC236}">
                <a16:creationId xmlns:a16="http://schemas.microsoft.com/office/drawing/2014/main" id="{0EBECF12-5064-49B2-ED06-D5BE8934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800" r="96000">
                        <a14:foregroundMark x1="6800" y1="44200" x2="6800" y2="44200"/>
                        <a14:foregroundMark x1="11400" y1="53400" x2="11400" y2="53400"/>
                        <a14:foregroundMark x1="12400" y1="48200" x2="12400" y2="48200"/>
                        <a14:foregroundMark x1="14000" y1="47200" x2="14000" y2="47200"/>
                        <a14:foregroundMark x1="15800" y1="47600" x2="15800" y2="47600"/>
                        <a14:foregroundMark x1="16200" y1="52000" x2="16200" y2="52000"/>
                        <a14:foregroundMark x1="30200" y1="45600" x2="30200" y2="45600"/>
                        <a14:foregroundMark x1="37000" y1="46600" x2="37000" y2="46600"/>
                        <a14:foregroundMark x1="43000" y1="45600" x2="43000" y2="45600"/>
                        <a14:foregroundMark x1="51800" y1="45800" x2="51800" y2="45800"/>
                        <a14:foregroundMark x1="58400" y1="45800" x2="58400" y2="45800"/>
                        <a14:foregroundMark x1="64600" y1="45400" x2="64600" y2="45400"/>
                        <a14:foregroundMark x1="68000" y1="45600" x2="68000" y2="45600"/>
                        <a14:foregroundMark x1="73600" y1="47600" x2="73600" y2="47600"/>
                        <a14:foregroundMark x1="83200" y1="45400" x2="83200" y2="45400"/>
                        <a14:foregroundMark x1="88800" y1="46600" x2="88800" y2="46600"/>
                        <a14:foregroundMark x1="90000" y1="42800" x2="90000" y2="42800"/>
                        <a14:foregroundMark x1="96000" y1="46000" x2="96000" y2="46000"/>
                        <a14:foregroundMark x1="71200" y1="57400" x2="71200" y2="57400"/>
                        <a14:foregroundMark x1="66200" y1="56800" x2="66200" y2="56800"/>
                        <a14:foregroundMark x1="62800" y1="54400" x2="62800" y2="54400"/>
                        <a14:foregroundMark x1="56600" y1="54800" x2="56600" y2="5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68" y="7873593"/>
            <a:ext cx="2769741" cy="27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2" descr="Dobry i tani cement - sprzedaż cementu: workowany i luzem | Cementownia  Warta S.A.">
            <a:extLst>
              <a:ext uri="{FF2B5EF4-FFF2-40B4-BE49-F238E27FC236}">
                <a16:creationId xmlns:a16="http://schemas.microsoft.com/office/drawing/2014/main" id="{F319EADC-04AC-6309-66A7-64DEA1CE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572" y="4301775"/>
            <a:ext cx="1920247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Praca w Huta Stali Jakościowych S.A.">
            <a:extLst>
              <a:ext uri="{FF2B5EF4-FFF2-40B4-BE49-F238E27FC236}">
                <a16:creationId xmlns:a16="http://schemas.microsoft.com/office/drawing/2014/main" id="{404F681D-3E0F-1F94-B757-6326C7D5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758" y="566872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0" descr="Brak dostępnego opisu zdjęcia.">
            <a:extLst>
              <a:ext uri="{FF2B5EF4-FFF2-40B4-BE49-F238E27FC236}">
                <a16:creationId xmlns:a16="http://schemas.microsoft.com/office/drawing/2014/main" id="{CEAB6016-6B7E-3814-E078-B7C9C156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2200" y1="58200" x2="52200" y2="5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501" y="7032342"/>
            <a:ext cx="1486515" cy="14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2" descr="Związek Pracodawców &amp;quot;Polskie Szkło&amp;quot;">
            <a:extLst>
              <a:ext uri="{FF2B5EF4-FFF2-40B4-BE49-F238E27FC236}">
                <a16:creationId xmlns:a16="http://schemas.microsoft.com/office/drawing/2014/main" id="{E211B9B5-A62E-833C-624E-56DA88B66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545" y="7177009"/>
            <a:ext cx="1981643" cy="8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Veolia Poland">
            <a:extLst>
              <a:ext uri="{FF2B5EF4-FFF2-40B4-BE49-F238E27FC236}">
                <a16:creationId xmlns:a16="http://schemas.microsoft.com/office/drawing/2014/main" id="{69B08D55-3735-35BC-5091-E0327A6F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228" y="6051936"/>
            <a:ext cx="1848564" cy="4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68791A7-DB62-D583-DEAA-A5CD7A4B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559" y="3026120"/>
            <a:ext cx="1573001" cy="113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7A1A7CB6-B351-A5E7-D283-3506614DF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08" y="6767308"/>
            <a:ext cx="1638670" cy="163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5EE335A2-6DA1-BCCD-6743-69D4E592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39" y="2863730"/>
            <a:ext cx="1635300" cy="9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Terminal LNG">
            <a:extLst>
              <a:ext uri="{FF2B5EF4-FFF2-40B4-BE49-F238E27FC236}">
                <a16:creationId xmlns:a16="http://schemas.microsoft.com/office/drawing/2014/main" id="{2C470520-4526-2B1B-FED2-8C5CF1AE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20" y="4441270"/>
            <a:ext cx="2262530" cy="84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1C8D8691-E02F-6AE8-F07D-9C3F3D02E5B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40169" y="6964813"/>
            <a:ext cx="2113456" cy="1112345"/>
          </a:xfrm>
          <a:prstGeom prst="rect">
            <a:avLst/>
          </a:prstGeom>
        </p:spPr>
      </p:pic>
      <p:pic>
        <p:nvPicPr>
          <p:cNvPr id="26" name="Picture 18" descr="upload.wikimedia.org/wikipedia/commons/thumb/1/...">
            <a:extLst>
              <a:ext uri="{FF2B5EF4-FFF2-40B4-BE49-F238E27FC236}">
                <a16:creationId xmlns:a16="http://schemas.microsoft.com/office/drawing/2014/main" id="{F3F5A775-B589-A3FF-3DAA-3988C5CB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63" y="4422226"/>
            <a:ext cx="2902306" cy="8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Midroc Automation by Extrude Interactive">
            <a:extLst>
              <a:ext uri="{FF2B5EF4-FFF2-40B4-BE49-F238E27FC236}">
                <a16:creationId xmlns:a16="http://schemas.microsoft.com/office/drawing/2014/main" id="{C4ECF414-CE25-4F35-AD8A-2A20B865D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648" y="4162911"/>
            <a:ext cx="1382114" cy="13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64D34CF6-4E49-6674-13A3-3B3C87A7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24" y="5545827"/>
            <a:ext cx="1486515" cy="14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2CDBA144-A032-626E-DC37-7A876F44E89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72605" y="8601914"/>
            <a:ext cx="2716376" cy="1112344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EE60120D-4ECC-91D9-62C8-39E4E52B6F1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712911" y="8857119"/>
            <a:ext cx="2346150" cy="904540"/>
          </a:xfrm>
          <a:prstGeom prst="rect">
            <a:avLst/>
          </a:prstGeom>
        </p:spPr>
      </p:pic>
      <p:pic>
        <p:nvPicPr>
          <p:cNvPr id="31" name="Picture 26" descr="Sponsor: JSW KOKS SA – Czyste Niebo nad Krakowem – Jak daleko? Jak blisko?">
            <a:extLst>
              <a:ext uri="{FF2B5EF4-FFF2-40B4-BE49-F238E27FC236}">
                <a16:creationId xmlns:a16="http://schemas.microsoft.com/office/drawing/2014/main" id="{A65A75F4-F645-1B69-C705-00F183FF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983" y="7272502"/>
            <a:ext cx="2398445" cy="9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2">
            <a:extLst>
              <a:ext uri="{FF2B5EF4-FFF2-40B4-BE49-F238E27FC236}">
                <a16:creationId xmlns:a16="http://schemas.microsoft.com/office/drawing/2014/main" id="{ADA25810-1DB3-A3D1-84EE-0209AFD0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944" y="5788111"/>
            <a:ext cx="2142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2424EDF-0744-D709-0088-D39B4AC1DC8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801353" y="8784481"/>
            <a:ext cx="2641767" cy="999352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59212D8F-0B48-4326-409F-FBB37A92AC4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699504" y="7147910"/>
            <a:ext cx="2925768" cy="816991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FB428160-5CBC-B5B6-DB7C-3C1EDADCF07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594454" y="8791742"/>
            <a:ext cx="3748709" cy="1035293"/>
          </a:xfrm>
          <a:prstGeom prst="rect">
            <a:avLst/>
          </a:prstGeom>
        </p:spPr>
      </p:pic>
      <p:sp>
        <p:nvSpPr>
          <p:cNvPr id="36" name="object 2">
            <a:extLst>
              <a:ext uri="{FF2B5EF4-FFF2-40B4-BE49-F238E27FC236}">
                <a16:creationId xmlns:a16="http://schemas.microsoft.com/office/drawing/2014/main" id="{058C66E1-D2D4-D201-BA75-3752BB583052}"/>
              </a:ext>
            </a:extLst>
          </p:cNvPr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581D6-CCD7-462D-81E6-336A28333D21}" type="slidenum">
              <a:rPr kumimoji="0" lang="pl-PL" sz="4100" b="0" i="0" u="none" strike="noStrike" kern="1200" cap="none" spc="1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6017D05D-DC40-E45A-0945-ACE7353FF370}"/>
              </a:ext>
            </a:extLst>
          </p:cNvPr>
          <p:cNvSpPr txBox="1">
            <a:spLocks/>
          </p:cNvSpPr>
          <p:nvPr/>
        </p:nvSpPr>
        <p:spPr>
          <a:xfrm>
            <a:off x="4716313" y="788132"/>
            <a:ext cx="6779883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pl-PL" sz="4950" kern="0" spc="-5" dirty="0">
                <a:solidFill>
                  <a:srgbClr val="000000"/>
                </a:solidFill>
              </a:rPr>
              <a:t>Zaufali nam</a:t>
            </a:r>
            <a:endParaRPr lang="pl-PL" sz="4950" kern="0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4E0310E8-91A9-67AB-D026-06B7A493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176" y="241237"/>
            <a:ext cx="6901387" cy="2321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9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/>
          <p:nvPr/>
        </p:nvSpPr>
        <p:spPr>
          <a:xfrm>
            <a:off x="6589486" y="-58057"/>
            <a:ext cx="13512800" cy="11408228"/>
          </a:xfrm>
          <a:custGeom>
            <a:avLst/>
            <a:gdLst>
              <a:gd name="connsiteX0" fmla="*/ 0 w 13512800"/>
              <a:gd name="connsiteY0" fmla="*/ 29028 h 11408228"/>
              <a:gd name="connsiteX1" fmla="*/ 11393715 w 13512800"/>
              <a:gd name="connsiteY1" fmla="*/ 11408228 h 11408228"/>
              <a:gd name="connsiteX2" fmla="*/ 13512800 w 13512800"/>
              <a:gd name="connsiteY2" fmla="*/ 11408228 h 11408228"/>
              <a:gd name="connsiteX3" fmla="*/ 13512800 w 13512800"/>
              <a:gd name="connsiteY3" fmla="*/ 4818743 h 11408228"/>
              <a:gd name="connsiteX4" fmla="*/ 8650515 w 13512800"/>
              <a:gd name="connsiteY4" fmla="*/ 0 h 11408228"/>
              <a:gd name="connsiteX5" fmla="*/ 0 w 13512800"/>
              <a:gd name="connsiteY5" fmla="*/ 29028 h 1140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12800" h="11408228">
                <a:moveTo>
                  <a:pt x="0" y="29028"/>
                </a:moveTo>
                <a:lnTo>
                  <a:pt x="11393715" y="11408228"/>
                </a:lnTo>
                <a:lnTo>
                  <a:pt x="13512800" y="11408228"/>
                </a:lnTo>
                <a:lnTo>
                  <a:pt x="13512800" y="4818743"/>
                </a:lnTo>
                <a:lnTo>
                  <a:pt x="8650515" y="0"/>
                </a:lnTo>
                <a:lnTo>
                  <a:pt x="0" y="29028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Dowolny kształt 10"/>
          <p:cNvSpPr/>
          <p:nvPr/>
        </p:nvSpPr>
        <p:spPr>
          <a:xfrm>
            <a:off x="-14514" y="-14514"/>
            <a:ext cx="18012228" cy="11379200"/>
          </a:xfrm>
          <a:custGeom>
            <a:avLst/>
            <a:gdLst>
              <a:gd name="connsiteX0" fmla="*/ 0 w 18012228"/>
              <a:gd name="connsiteY0" fmla="*/ 0 h 11379200"/>
              <a:gd name="connsiteX1" fmla="*/ 6691085 w 18012228"/>
              <a:gd name="connsiteY1" fmla="*/ 0 h 11379200"/>
              <a:gd name="connsiteX2" fmla="*/ 18012228 w 18012228"/>
              <a:gd name="connsiteY2" fmla="*/ 11379200 h 11379200"/>
              <a:gd name="connsiteX3" fmla="*/ 5036457 w 18012228"/>
              <a:gd name="connsiteY3" fmla="*/ 11379200 h 11379200"/>
              <a:gd name="connsiteX4" fmla="*/ 0 w 18012228"/>
              <a:gd name="connsiteY4" fmla="*/ 6270171 h 11379200"/>
              <a:gd name="connsiteX5" fmla="*/ 0 w 18012228"/>
              <a:gd name="connsiteY5" fmla="*/ 0 h 113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12228" h="11379200">
                <a:moveTo>
                  <a:pt x="0" y="0"/>
                </a:moveTo>
                <a:lnTo>
                  <a:pt x="6691085" y="0"/>
                </a:lnTo>
                <a:lnTo>
                  <a:pt x="18012228" y="11379200"/>
                </a:lnTo>
                <a:lnTo>
                  <a:pt x="5036457" y="11379200"/>
                </a:lnTo>
                <a:lnTo>
                  <a:pt x="0" y="6270171"/>
                </a:lnTo>
                <a:lnTo>
                  <a:pt x="0" y="0"/>
                </a:lnTo>
                <a:close/>
              </a:path>
            </a:pathLst>
          </a:custGeom>
          <a:solidFill>
            <a:srgbClr val="2B2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object 3"/>
          <p:cNvSpPr/>
          <p:nvPr/>
        </p:nvSpPr>
        <p:spPr>
          <a:xfrm>
            <a:off x="44359" y="-58057"/>
            <a:ext cx="17953355" cy="11308715"/>
          </a:xfrm>
          <a:custGeom>
            <a:avLst/>
            <a:gdLst/>
            <a:ahLst/>
            <a:cxnLst/>
            <a:rect l="l" t="t" r="r" b="b"/>
            <a:pathLst>
              <a:path w="17953355" h="11308715">
                <a:moveTo>
                  <a:pt x="6644425" y="0"/>
                </a:moveTo>
                <a:lnTo>
                  <a:pt x="0" y="0"/>
                </a:lnTo>
                <a:lnTo>
                  <a:pt x="0" y="6282531"/>
                </a:lnTo>
                <a:lnTo>
                  <a:pt x="5026024" y="11308556"/>
                </a:lnTo>
                <a:lnTo>
                  <a:pt x="17952982" y="11308556"/>
                </a:lnTo>
                <a:lnTo>
                  <a:pt x="6644425" y="0"/>
                </a:lnTo>
                <a:close/>
              </a:path>
            </a:pathLst>
          </a:custGeom>
          <a:solidFill>
            <a:srgbClr val="2B2A60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6" name="object 7"/>
          <p:cNvSpPr/>
          <p:nvPr/>
        </p:nvSpPr>
        <p:spPr>
          <a:xfrm>
            <a:off x="10931604" y="4272121"/>
            <a:ext cx="2764790" cy="2764790"/>
          </a:xfrm>
          <a:custGeom>
            <a:avLst/>
            <a:gdLst/>
            <a:ahLst/>
            <a:cxnLst/>
            <a:rect l="l" t="t" r="r" b="b"/>
            <a:pathLst>
              <a:path w="2764790" h="2764790">
                <a:moveTo>
                  <a:pt x="1382156" y="0"/>
                </a:moveTo>
                <a:lnTo>
                  <a:pt x="1333633" y="835"/>
                </a:lnTo>
                <a:lnTo>
                  <a:pt x="1285529" y="3325"/>
                </a:lnTo>
                <a:lnTo>
                  <a:pt x="1237873" y="7440"/>
                </a:lnTo>
                <a:lnTo>
                  <a:pt x="1190692" y="13153"/>
                </a:lnTo>
                <a:lnTo>
                  <a:pt x="1144013" y="20438"/>
                </a:lnTo>
                <a:lnTo>
                  <a:pt x="1097864" y="29267"/>
                </a:lnTo>
                <a:lnTo>
                  <a:pt x="1052271" y="39612"/>
                </a:lnTo>
                <a:lnTo>
                  <a:pt x="1007263" y="51446"/>
                </a:lnTo>
                <a:lnTo>
                  <a:pt x="962867" y="64741"/>
                </a:lnTo>
                <a:lnTo>
                  <a:pt x="919110" y="79471"/>
                </a:lnTo>
                <a:lnTo>
                  <a:pt x="876020" y="95607"/>
                </a:lnTo>
                <a:lnTo>
                  <a:pt x="833624" y="113122"/>
                </a:lnTo>
                <a:lnTo>
                  <a:pt x="791950" y="131990"/>
                </a:lnTo>
                <a:lnTo>
                  <a:pt x="751024" y="152182"/>
                </a:lnTo>
                <a:lnTo>
                  <a:pt x="710875" y="173670"/>
                </a:lnTo>
                <a:lnTo>
                  <a:pt x="671529" y="196429"/>
                </a:lnTo>
                <a:lnTo>
                  <a:pt x="633015" y="220430"/>
                </a:lnTo>
                <a:lnTo>
                  <a:pt x="595359" y="245646"/>
                </a:lnTo>
                <a:lnTo>
                  <a:pt x="558589" y="272049"/>
                </a:lnTo>
                <a:lnTo>
                  <a:pt x="522732" y="299612"/>
                </a:lnTo>
                <a:lnTo>
                  <a:pt x="487816" y="328308"/>
                </a:lnTo>
                <a:lnTo>
                  <a:pt x="453869" y="358108"/>
                </a:lnTo>
                <a:lnTo>
                  <a:pt x="420916" y="388987"/>
                </a:lnTo>
                <a:lnTo>
                  <a:pt x="388987" y="420916"/>
                </a:lnTo>
                <a:lnTo>
                  <a:pt x="358108" y="453869"/>
                </a:lnTo>
                <a:lnTo>
                  <a:pt x="328308" y="487816"/>
                </a:lnTo>
                <a:lnTo>
                  <a:pt x="299612" y="522732"/>
                </a:lnTo>
                <a:lnTo>
                  <a:pt x="272049" y="558589"/>
                </a:lnTo>
                <a:lnTo>
                  <a:pt x="245646" y="595359"/>
                </a:lnTo>
                <a:lnTo>
                  <a:pt x="220430" y="633015"/>
                </a:lnTo>
                <a:lnTo>
                  <a:pt x="196429" y="671529"/>
                </a:lnTo>
                <a:lnTo>
                  <a:pt x="173670" y="710875"/>
                </a:lnTo>
                <a:lnTo>
                  <a:pt x="152182" y="751024"/>
                </a:lnTo>
                <a:lnTo>
                  <a:pt x="131990" y="791950"/>
                </a:lnTo>
                <a:lnTo>
                  <a:pt x="113122" y="833624"/>
                </a:lnTo>
                <a:lnTo>
                  <a:pt x="95607" y="876020"/>
                </a:lnTo>
                <a:lnTo>
                  <a:pt x="79471" y="919110"/>
                </a:lnTo>
                <a:lnTo>
                  <a:pt x="64741" y="962867"/>
                </a:lnTo>
                <a:lnTo>
                  <a:pt x="51446" y="1007263"/>
                </a:lnTo>
                <a:lnTo>
                  <a:pt x="39612" y="1052271"/>
                </a:lnTo>
                <a:lnTo>
                  <a:pt x="29267" y="1097864"/>
                </a:lnTo>
                <a:lnTo>
                  <a:pt x="20438" y="1144013"/>
                </a:lnTo>
                <a:lnTo>
                  <a:pt x="13153" y="1190692"/>
                </a:lnTo>
                <a:lnTo>
                  <a:pt x="7440" y="1237873"/>
                </a:lnTo>
                <a:lnTo>
                  <a:pt x="3325" y="1285529"/>
                </a:lnTo>
                <a:lnTo>
                  <a:pt x="835" y="1333633"/>
                </a:lnTo>
                <a:lnTo>
                  <a:pt x="0" y="1382156"/>
                </a:lnTo>
                <a:lnTo>
                  <a:pt x="835" y="1430680"/>
                </a:lnTo>
                <a:lnTo>
                  <a:pt x="3325" y="1478783"/>
                </a:lnTo>
                <a:lnTo>
                  <a:pt x="7440" y="1526439"/>
                </a:lnTo>
                <a:lnTo>
                  <a:pt x="13153" y="1573621"/>
                </a:lnTo>
                <a:lnTo>
                  <a:pt x="20438" y="1620300"/>
                </a:lnTo>
                <a:lnTo>
                  <a:pt x="29267" y="1666449"/>
                </a:lnTo>
                <a:lnTo>
                  <a:pt x="39612" y="1712042"/>
                </a:lnTo>
                <a:lnTo>
                  <a:pt x="51446" y="1757049"/>
                </a:lnTo>
                <a:lnTo>
                  <a:pt x="64741" y="1801446"/>
                </a:lnTo>
                <a:lnTo>
                  <a:pt x="79471" y="1845202"/>
                </a:lnTo>
                <a:lnTo>
                  <a:pt x="95607" y="1888292"/>
                </a:lnTo>
                <a:lnTo>
                  <a:pt x="113122" y="1930688"/>
                </a:lnTo>
                <a:lnTo>
                  <a:pt x="131990" y="1972363"/>
                </a:lnTo>
                <a:lnTo>
                  <a:pt x="152182" y="2013289"/>
                </a:lnTo>
                <a:lnTo>
                  <a:pt x="173670" y="2053438"/>
                </a:lnTo>
                <a:lnTo>
                  <a:pt x="196429" y="2092784"/>
                </a:lnTo>
                <a:lnTo>
                  <a:pt x="220430" y="2131298"/>
                </a:lnTo>
                <a:lnTo>
                  <a:pt x="245646" y="2168954"/>
                </a:lnTo>
                <a:lnTo>
                  <a:pt x="272049" y="2205724"/>
                </a:lnTo>
                <a:lnTo>
                  <a:pt x="299612" y="2241581"/>
                </a:lnTo>
                <a:lnTo>
                  <a:pt x="328308" y="2276496"/>
                </a:lnTo>
                <a:lnTo>
                  <a:pt x="358108" y="2310444"/>
                </a:lnTo>
                <a:lnTo>
                  <a:pt x="388987" y="2343396"/>
                </a:lnTo>
                <a:lnTo>
                  <a:pt x="420916" y="2375325"/>
                </a:lnTo>
                <a:lnTo>
                  <a:pt x="453869" y="2406204"/>
                </a:lnTo>
                <a:lnTo>
                  <a:pt x="487816" y="2436005"/>
                </a:lnTo>
                <a:lnTo>
                  <a:pt x="522732" y="2464701"/>
                </a:lnTo>
                <a:lnTo>
                  <a:pt x="558589" y="2492264"/>
                </a:lnTo>
                <a:lnTo>
                  <a:pt x="595359" y="2518667"/>
                </a:lnTo>
                <a:lnTo>
                  <a:pt x="633015" y="2543883"/>
                </a:lnTo>
                <a:lnTo>
                  <a:pt x="671529" y="2567884"/>
                </a:lnTo>
                <a:lnTo>
                  <a:pt x="710875" y="2590642"/>
                </a:lnTo>
                <a:lnTo>
                  <a:pt x="751024" y="2612131"/>
                </a:lnTo>
                <a:lnTo>
                  <a:pt x="791950" y="2632323"/>
                </a:lnTo>
                <a:lnTo>
                  <a:pt x="833624" y="2651190"/>
                </a:lnTo>
                <a:lnTo>
                  <a:pt x="876020" y="2668706"/>
                </a:lnTo>
                <a:lnTo>
                  <a:pt x="919110" y="2684842"/>
                </a:lnTo>
                <a:lnTo>
                  <a:pt x="962867" y="2699572"/>
                </a:lnTo>
                <a:lnTo>
                  <a:pt x="1007263" y="2712867"/>
                </a:lnTo>
                <a:lnTo>
                  <a:pt x="1052271" y="2724701"/>
                </a:lnTo>
                <a:lnTo>
                  <a:pt x="1097864" y="2735046"/>
                </a:lnTo>
                <a:lnTo>
                  <a:pt x="1144013" y="2743874"/>
                </a:lnTo>
                <a:lnTo>
                  <a:pt x="1190692" y="2751159"/>
                </a:lnTo>
                <a:lnTo>
                  <a:pt x="1237873" y="2756873"/>
                </a:lnTo>
                <a:lnTo>
                  <a:pt x="1285529" y="2760988"/>
                </a:lnTo>
                <a:lnTo>
                  <a:pt x="1333633" y="2763477"/>
                </a:lnTo>
                <a:lnTo>
                  <a:pt x="1382156" y="2764313"/>
                </a:lnTo>
                <a:lnTo>
                  <a:pt x="1430680" y="2763477"/>
                </a:lnTo>
                <a:lnTo>
                  <a:pt x="1478783" y="2760988"/>
                </a:lnTo>
                <a:lnTo>
                  <a:pt x="1526439" y="2756873"/>
                </a:lnTo>
                <a:lnTo>
                  <a:pt x="1573621" y="2751159"/>
                </a:lnTo>
                <a:lnTo>
                  <a:pt x="1620300" y="2743874"/>
                </a:lnTo>
                <a:lnTo>
                  <a:pt x="1666449" y="2735046"/>
                </a:lnTo>
                <a:lnTo>
                  <a:pt x="1712042" y="2724701"/>
                </a:lnTo>
                <a:lnTo>
                  <a:pt x="1757049" y="2712867"/>
                </a:lnTo>
                <a:lnTo>
                  <a:pt x="1801446" y="2699572"/>
                </a:lnTo>
                <a:lnTo>
                  <a:pt x="1845202" y="2684842"/>
                </a:lnTo>
                <a:lnTo>
                  <a:pt x="1888292" y="2668706"/>
                </a:lnTo>
                <a:lnTo>
                  <a:pt x="1930688" y="2651190"/>
                </a:lnTo>
                <a:lnTo>
                  <a:pt x="1972363" y="2632323"/>
                </a:lnTo>
                <a:lnTo>
                  <a:pt x="2013289" y="2612131"/>
                </a:lnTo>
                <a:lnTo>
                  <a:pt x="2053438" y="2590642"/>
                </a:lnTo>
                <a:lnTo>
                  <a:pt x="2092784" y="2567884"/>
                </a:lnTo>
                <a:lnTo>
                  <a:pt x="2131298" y="2543883"/>
                </a:lnTo>
                <a:lnTo>
                  <a:pt x="2168954" y="2518667"/>
                </a:lnTo>
                <a:lnTo>
                  <a:pt x="2205724" y="2492264"/>
                </a:lnTo>
                <a:lnTo>
                  <a:pt x="2241581" y="2464701"/>
                </a:lnTo>
                <a:lnTo>
                  <a:pt x="2276496" y="2436005"/>
                </a:lnTo>
                <a:lnTo>
                  <a:pt x="2310444" y="2406204"/>
                </a:lnTo>
                <a:lnTo>
                  <a:pt x="2343396" y="2375325"/>
                </a:lnTo>
                <a:lnTo>
                  <a:pt x="2375325" y="2343396"/>
                </a:lnTo>
                <a:lnTo>
                  <a:pt x="2406204" y="2310444"/>
                </a:lnTo>
                <a:lnTo>
                  <a:pt x="2436005" y="2276496"/>
                </a:lnTo>
                <a:lnTo>
                  <a:pt x="2464701" y="2241581"/>
                </a:lnTo>
                <a:lnTo>
                  <a:pt x="2492264" y="2205724"/>
                </a:lnTo>
                <a:lnTo>
                  <a:pt x="2518667" y="2168954"/>
                </a:lnTo>
                <a:lnTo>
                  <a:pt x="2543883" y="2131298"/>
                </a:lnTo>
                <a:lnTo>
                  <a:pt x="2567884" y="2092784"/>
                </a:lnTo>
                <a:lnTo>
                  <a:pt x="2590642" y="2053438"/>
                </a:lnTo>
                <a:lnTo>
                  <a:pt x="2612131" y="2013289"/>
                </a:lnTo>
                <a:lnTo>
                  <a:pt x="2632323" y="1972363"/>
                </a:lnTo>
                <a:lnTo>
                  <a:pt x="2651190" y="1930688"/>
                </a:lnTo>
                <a:lnTo>
                  <a:pt x="2668706" y="1888292"/>
                </a:lnTo>
                <a:lnTo>
                  <a:pt x="2684842" y="1845202"/>
                </a:lnTo>
                <a:lnTo>
                  <a:pt x="2699572" y="1801446"/>
                </a:lnTo>
                <a:lnTo>
                  <a:pt x="2712867" y="1757049"/>
                </a:lnTo>
                <a:lnTo>
                  <a:pt x="2724701" y="1712042"/>
                </a:lnTo>
                <a:lnTo>
                  <a:pt x="2735046" y="1666449"/>
                </a:lnTo>
                <a:lnTo>
                  <a:pt x="2743874" y="1620300"/>
                </a:lnTo>
                <a:lnTo>
                  <a:pt x="2751159" y="1573621"/>
                </a:lnTo>
                <a:lnTo>
                  <a:pt x="2756873" y="1526439"/>
                </a:lnTo>
                <a:lnTo>
                  <a:pt x="2760988" y="1478783"/>
                </a:lnTo>
                <a:lnTo>
                  <a:pt x="2763477" y="1430680"/>
                </a:lnTo>
                <a:lnTo>
                  <a:pt x="2764313" y="1382156"/>
                </a:lnTo>
                <a:lnTo>
                  <a:pt x="2763477" y="1333633"/>
                </a:lnTo>
                <a:lnTo>
                  <a:pt x="2760988" y="1285529"/>
                </a:lnTo>
                <a:lnTo>
                  <a:pt x="2756873" y="1237873"/>
                </a:lnTo>
                <a:lnTo>
                  <a:pt x="2751159" y="1190692"/>
                </a:lnTo>
                <a:lnTo>
                  <a:pt x="2743874" y="1144013"/>
                </a:lnTo>
                <a:lnTo>
                  <a:pt x="2735046" y="1097864"/>
                </a:lnTo>
                <a:lnTo>
                  <a:pt x="2724701" y="1052271"/>
                </a:lnTo>
                <a:lnTo>
                  <a:pt x="2712867" y="1007263"/>
                </a:lnTo>
                <a:lnTo>
                  <a:pt x="2699572" y="962867"/>
                </a:lnTo>
                <a:lnTo>
                  <a:pt x="2684842" y="919110"/>
                </a:lnTo>
                <a:lnTo>
                  <a:pt x="2668706" y="876020"/>
                </a:lnTo>
                <a:lnTo>
                  <a:pt x="2651190" y="833624"/>
                </a:lnTo>
                <a:lnTo>
                  <a:pt x="2632323" y="791950"/>
                </a:lnTo>
                <a:lnTo>
                  <a:pt x="2612131" y="751024"/>
                </a:lnTo>
                <a:lnTo>
                  <a:pt x="2590642" y="710875"/>
                </a:lnTo>
                <a:lnTo>
                  <a:pt x="2567884" y="671529"/>
                </a:lnTo>
                <a:lnTo>
                  <a:pt x="2543883" y="633015"/>
                </a:lnTo>
                <a:lnTo>
                  <a:pt x="2518667" y="595359"/>
                </a:lnTo>
                <a:lnTo>
                  <a:pt x="2492264" y="558589"/>
                </a:lnTo>
                <a:lnTo>
                  <a:pt x="2464701" y="522732"/>
                </a:lnTo>
                <a:lnTo>
                  <a:pt x="2436005" y="487816"/>
                </a:lnTo>
                <a:lnTo>
                  <a:pt x="2406204" y="453869"/>
                </a:lnTo>
                <a:lnTo>
                  <a:pt x="2375325" y="420916"/>
                </a:lnTo>
                <a:lnTo>
                  <a:pt x="2343396" y="388987"/>
                </a:lnTo>
                <a:lnTo>
                  <a:pt x="2310444" y="358108"/>
                </a:lnTo>
                <a:lnTo>
                  <a:pt x="2276496" y="328308"/>
                </a:lnTo>
                <a:lnTo>
                  <a:pt x="2241581" y="299612"/>
                </a:lnTo>
                <a:lnTo>
                  <a:pt x="2205724" y="272049"/>
                </a:lnTo>
                <a:lnTo>
                  <a:pt x="2168954" y="245646"/>
                </a:lnTo>
                <a:lnTo>
                  <a:pt x="2131298" y="220430"/>
                </a:lnTo>
                <a:lnTo>
                  <a:pt x="2092784" y="196429"/>
                </a:lnTo>
                <a:lnTo>
                  <a:pt x="2053438" y="173670"/>
                </a:lnTo>
                <a:lnTo>
                  <a:pt x="2013289" y="152182"/>
                </a:lnTo>
                <a:lnTo>
                  <a:pt x="1972363" y="131990"/>
                </a:lnTo>
                <a:lnTo>
                  <a:pt x="1930688" y="113122"/>
                </a:lnTo>
                <a:lnTo>
                  <a:pt x="1888292" y="95607"/>
                </a:lnTo>
                <a:lnTo>
                  <a:pt x="1845202" y="79471"/>
                </a:lnTo>
                <a:lnTo>
                  <a:pt x="1801446" y="64741"/>
                </a:lnTo>
                <a:lnTo>
                  <a:pt x="1757049" y="51446"/>
                </a:lnTo>
                <a:lnTo>
                  <a:pt x="1712042" y="39612"/>
                </a:lnTo>
                <a:lnTo>
                  <a:pt x="1666449" y="29267"/>
                </a:lnTo>
                <a:lnTo>
                  <a:pt x="1620300" y="20438"/>
                </a:lnTo>
                <a:lnTo>
                  <a:pt x="1573621" y="13153"/>
                </a:lnTo>
                <a:lnTo>
                  <a:pt x="1526439" y="7440"/>
                </a:lnTo>
                <a:lnTo>
                  <a:pt x="1478783" y="3325"/>
                </a:lnTo>
                <a:lnTo>
                  <a:pt x="1430680" y="835"/>
                </a:lnTo>
                <a:lnTo>
                  <a:pt x="1382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9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chemeClr val="tx1"/>
                </a:solidFill>
                <a:latin typeface="Arial Narrow"/>
                <a:cs typeface="Arial Narrow"/>
              </a:rPr>
              <a:t>6</a:t>
            </a:fld>
            <a:endParaRPr sz="41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25" name="object 5"/>
          <p:cNvSpPr txBox="1">
            <a:spLocks/>
          </p:cNvSpPr>
          <p:nvPr/>
        </p:nvSpPr>
        <p:spPr>
          <a:xfrm>
            <a:off x="2578843" y="4810992"/>
            <a:ext cx="8052153" cy="120096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>
            <a:lvl1pPr>
              <a:defRPr sz="5900" b="1" i="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414020">
              <a:spcBef>
                <a:spcPts val="685"/>
              </a:spcBef>
            </a:pPr>
            <a:r>
              <a:rPr lang="pl-PL" sz="7400" kern="0" spc="5" dirty="0"/>
              <a:t>O biogazowniach</a:t>
            </a:r>
            <a:endParaRPr lang="en-US" sz="7400" kern="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2A9AE53-5FFB-9ACF-A9B5-4DAFE1EBB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3" y="5443044"/>
            <a:ext cx="1688287" cy="5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0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7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489450" y="484908"/>
            <a:ext cx="7770482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Czym jest biogazownia</a:t>
            </a:r>
            <a:endParaRPr sz="495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A60520B-4F6C-CB56-1CF9-6B6B5B232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980" y="4080668"/>
            <a:ext cx="5565548" cy="3148013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9152FFC-AE97-33B2-F48D-46CF728840E6}"/>
              </a:ext>
            </a:extLst>
          </p:cNvPr>
          <p:cNvGraphicFramePr/>
          <p:nvPr/>
        </p:nvGraphicFramePr>
        <p:xfrm>
          <a:off x="1519580" y="4675958"/>
          <a:ext cx="2209799" cy="1577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F35F53D-300A-A01E-DF33-90DE3C71BEE8}"/>
              </a:ext>
            </a:extLst>
          </p:cNvPr>
          <p:cNvSpPr txBox="1"/>
          <p:nvPr/>
        </p:nvSpPr>
        <p:spPr>
          <a:xfrm>
            <a:off x="4568546" y="2604587"/>
            <a:ext cx="334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800" b="1" dirty="0"/>
              <a:t>BIOGAZOWNIA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8AA0A19-5CDB-8747-4C0F-34B64671783F}"/>
              </a:ext>
            </a:extLst>
          </p:cNvPr>
          <p:cNvSpPr txBox="1"/>
          <p:nvPr/>
        </p:nvSpPr>
        <p:spPr>
          <a:xfrm>
            <a:off x="947114" y="6298033"/>
            <a:ext cx="33547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/>
              <a:t>Substratem może być dowolna materia organiczna poza drewnem, np. odpady warzywne, odpady mięsne, wywar </a:t>
            </a:r>
            <a:r>
              <a:rPr lang="pl-PL" sz="2000" b="1" dirty="0" err="1"/>
              <a:t>pogorzelniany</a:t>
            </a:r>
            <a:r>
              <a:rPr lang="pl-PL" sz="2000" b="1" dirty="0"/>
              <a:t>, kiszonka kukurydzy.</a:t>
            </a:r>
          </a:p>
          <a:p>
            <a:pPr lvl="0" algn="ctr"/>
            <a:r>
              <a:rPr lang="pl-PL" sz="2000" b="1" dirty="0"/>
              <a:t>Substrat musi być dostarczany cały czas</a:t>
            </a:r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403A417E-4B24-4640-2F93-6B34791A91C4}"/>
              </a:ext>
            </a:extLst>
          </p:cNvPr>
          <p:cNvSpPr/>
          <p:nvPr/>
        </p:nvSpPr>
        <p:spPr>
          <a:xfrm>
            <a:off x="8647229" y="4713352"/>
            <a:ext cx="2209799" cy="1512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DDA18E2E-B0AF-51CC-E36B-65A2B565B273}"/>
              </a:ext>
            </a:extLst>
          </p:cNvPr>
          <p:cNvGrpSpPr/>
          <p:nvPr/>
        </p:nvGrpSpPr>
        <p:grpSpPr>
          <a:xfrm>
            <a:off x="8825480" y="5091352"/>
            <a:ext cx="1810567" cy="756000"/>
            <a:chOff x="178251" y="410937"/>
            <a:chExt cx="1810567" cy="756000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D64A88EE-C83E-70FA-EC7A-8C9602F7676C}"/>
                </a:ext>
              </a:extLst>
            </p:cNvPr>
            <p:cNvSpPr/>
            <p:nvPr/>
          </p:nvSpPr>
          <p:spPr>
            <a:xfrm>
              <a:off x="178251" y="410937"/>
              <a:ext cx="1810567" cy="756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7A5E2572-A23A-D33B-471A-1FE43EC81CC3}"/>
                </a:ext>
              </a:extLst>
            </p:cNvPr>
            <p:cNvSpPr txBox="1"/>
            <p:nvPr/>
          </p:nvSpPr>
          <p:spPr>
            <a:xfrm>
              <a:off x="178251" y="410937"/>
              <a:ext cx="1810567" cy="75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13360" rIns="0" bIns="21336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100" b="1" dirty="0">
                  <a:solidFill>
                    <a:schemeClr val="bg1"/>
                  </a:solidFill>
                </a:rPr>
                <a:t>BIOGAZ</a:t>
              </a:r>
              <a:endParaRPr lang="pl-PL" sz="21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BA7208B-21EF-E9FE-9DE8-177543D29A65}"/>
              </a:ext>
            </a:extLst>
          </p:cNvPr>
          <p:cNvSpPr txBox="1"/>
          <p:nvPr/>
        </p:nvSpPr>
        <p:spPr>
          <a:xfrm>
            <a:off x="8244863" y="6298033"/>
            <a:ext cx="297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/>
              <a:t>Biogaz składa się głownie z metanu (około 55%) i dwutlenku węgla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513E9D00-D172-9B98-22D2-79C9C66CF514}"/>
              </a:ext>
            </a:extLst>
          </p:cNvPr>
          <p:cNvSpPr txBox="1"/>
          <p:nvPr/>
        </p:nvSpPr>
        <p:spPr>
          <a:xfrm>
            <a:off x="11176682" y="3017657"/>
            <a:ext cx="2971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/>
              <a:t>Biogaz może zasilać </a:t>
            </a:r>
            <a:r>
              <a:rPr lang="pl-PL" sz="2000" b="1" dirty="0" err="1"/>
              <a:t>kogenerator</a:t>
            </a:r>
            <a:r>
              <a:rPr lang="pl-PL" sz="2000" b="1" dirty="0"/>
              <a:t> produkujący energię elektryczną oraz ciepło, parę lub chłód</a:t>
            </a:r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13F519AF-C8A5-789A-F060-3825DBEEC92A}"/>
              </a:ext>
            </a:extLst>
          </p:cNvPr>
          <p:cNvSpPr/>
          <p:nvPr/>
        </p:nvSpPr>
        <p:spPr>
          <a:xfrm rot="5400000">
            <a:off x="5090193" y="6930402"/>
            <a:ext cx="2209799" cy="1512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FA8E573D-094D-E4FA-892D-F1180451BDB4}"/>
              </a:ext>
            </a:extLst>
          </p:cNvPr>
          <p:cNvGrpSpPr/>
          <p:nvPr/>
        </p:nvGrpSpPr>
        <p:grpSpPr>
          <a:xfrm rot="5400000">
            <a:off x="5268444" y="7308402"/>
            <a:ext cx="1810567" cy="756001"/>
            <a:chOff x="178251" y="410937"/>
            <a:chExt cx="1810567" cy="756001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CA57CB0E-BE0A-5FED-69B5-91132DCA07B4}"/>
                </a:ext>
              </a:extLst>
            </p:cNvPr>
            <p:cNvSpPr/>
            <p:nvPr/>
          </p:nvSpPr>
          <p:spPr>
            <a:xfrm>
              <a:off x="178251" y="410937"/>
              <a:ext cx="1810567" cy="756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70595D74-A7FE-19D3-6F4F-B108A37C38DA}"/>
                </a:ext>
              </a:extLst>
            </p:cNvPr>
            <p:cNvSpPr txBox="1"/>
            <p:nvPr/>
          </p:nvSpPr>
          <p:spPr>
            <a:xfrm>
              <a:off x="178251" y="410938"/>
              <a:ext cx="1810567" cy="75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13360" rIns="0" bIns="21336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100" b="1" kern="1200" dirty="0">
                  <a:solidFill>
                    <a:schemeClr val="bg1"/>
                  </a:solidFill>
                </a:rPr>
                <a:t>POFERMENT</a:t>
              </a:r>
            </a:p>
          </p:txBody>
        </p: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9C0D119-AF66-4C1F-FC74-76ED73C963B8}"/>
              </a:ext>
            </a:extLst>
          </p:cNvPr>
          <p:cNvSpPr txBox="1"/>
          <p:nvPr/>
        </p:nvSpPr>
        <p:spPr>
          <a:xfrm>
            <a:off x="4709192" y="8808377"/>
            <a:ext cx="2971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 err="1"/>
              <a:t>Poferment</a:t>
            </a:r>
            <a:r>
              <a:rPr lang="pl-PL" sz="2000" b="1" dirty="0"/>
              <a:t> to pozostałość po substracie. Wykorzystywany jest jako nawóz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966A44D-32C0-919C-B060-72A80DEE27E5}"/>
              </a:ext>
            </a:extLst>
          </p:cNvPr>
          <p:cNvSpPr txBox="1"/>
          <p:nvPr/>
        </p:nvSpPr>
        <p:spPr>
          <a:xfrm>
            <a:off x="11176682" y="6156906"/>
            <a:ext cx="2971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/>
              <a:t>Biogaz może być oczyszczony do </a:t>
            </a:r>
            <a:r>
              <a:rPr lang="pl-PL" sz="2000" b="1" dirty="0" err="1"/>
              <a:t>biometanu</a:t>
            </a:r>
            <a:r>
              <a:rPr lang="pl-PL" sz="2000" b="1" dirty="0"/>
              <a:t>, który składem nie różni się od zwykłego gazu sieciowego</a:t>
            </a: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1BA1F844-C6D0-1D15-BABE-0615C21009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57648" y="2820607"/>
            <a:ext cx="1609725" cy="1200150"/>
          </a:xfrm>
          <a:prstGeom prst="rect">
            <a:avLst/>
          </a:prstGeom>
        </p:spPr>
      </p:pic>
      <p:sp>
        <p:nvSpPr>
          <p:cNvPr id="37" name="Strzałka: w prawo 36">
            <a:extLst>
              <a:ext uri="{FF2B5EF4-FFF2-40B4-BE49-F238E27FC236}">
                <a16:creationId xmlns:a16="http://schemas.microsoft.com/office/drawing/2014/main" id="{CDD7193F-66CE-2A7D-0898-6593E349D268}"/>
              </a:ext>
            </a:extLst>
          </p:cNvPr>
          <p:cNvSpPr/>
          <p:nvPr/>
        </p:nvSpPr>
        <p:spPr>
          <a:xfrm>
            <a:off x="14293344" y="4761340"/>
            <a:ext cx="2209799" cy="1512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55148752-EDD8-F365-0948-729D01054504}"/>
              </a:ext>
            </a:extLst>
          </p:cNvPr>
          <p:cNvGrpSpPr/>
          <p:nvPr/>
        </p:nvGrpSpPr>
        <p:grpSpPr>
          <a:xfrm>
            <a:off x="14471595" y="5139340"/>
            <a:ext cx="1810567" cy="756000"/>
            <a:chOff x="178251" y="410937"/>
            <a:chExt cx="1810567" cy="756000"/>
          </a:xfrm>
        </p:grpSpPr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5219E91F-8C35-381B-E7EB-3802B5A9E4A6}"/>
                </a:ext>
              </a:extLst>
            </p:cNvPr>
            <p:cNvSpPr/>
            <p:nvPr/>
          </p:nvSpPr>
          <p:spPr>
            <a:xfrm>
              <a:off x="178251" y="410937"/>
              <a:ext cx="1810567" cy="756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1F44B5AD-C8F5-0A2D-FB43-5DAB5CEE9EE9}"/>
                </a:ext>
              </a:extLst>
            </p:cNvPr>
            <p:cNvSpPr txBox="1"/>
            <p:nvPr/>
          </p:nvSpPr>
          <p:spPr>
            <a:xfrm>
              <a:off x="178251" y="410937"/>
              <a:ext cx="1810567" cy="75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13360" rIns="0" bIns="21336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100" b="1" dirty="0">
                  <a:solidFill>
                    <a:schemeClr val="bg1"/>
                  </a:solidFill>
                </a:rPr>
                <a:t>BIOMETAN</a:t>
              </a:r>
              <a:endParaRPr lang="pl-PL" sz="2100" b="1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3" name="Obraz 42">
            <a:extLst>
              <a:ext uri="{FF2B5EF4-FFF2-40B4-BE49-F238E27FC236}">
                <a16:creationId xmlns:a16="http://schemas.microsoft.com/office/drawing/2014/main" id="{88ABBD80-2C52-467D-14FF-94A8FE160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07569" y="7959480"/>
            <a:ext cx="910026" cy="1518991"/>
          </a:xfrm>
          <a:prstGeom prst="rect">
            <a:avLst/>
          </a:prstGeom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64A9DB3-E9C1-7D52-1625-BBA8BF612363}"/>
              </a:ext>
            </a:extLst>
          </p:cNvPr>
          <p:cNvSpPr txBox="1"/>
          <p:nvPr/>
        </p:nvSpPr>
        <p:spPr>
          <a:xfrm>
            <a:off x="11176682" y="9430283"/>
            <a:ext cx="297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/>
              <a:t>Biogaz można spalać w kotłach na biogaz aby wyprodukować parę </a:t>
            </a:r>
            <a:r>
              <a:rPr lang="pl-PL" sz="2000" b="1" dirty="0" err="1"/>
              <a:t>tech</a:t>
            </a:r>
            <a:r>
              <a:rPr lang="pl-PL" sz="2000" b="1" dirty="0"/>
              <a:t>.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71F84906-0CD5-A09F-45DF-919D096A3700}"/>
              </a:ext>
            </a:extLst>
          </p:cNvPr>
          <p:cNvSpPr txBox="1"/>
          <p:nvPr/>
        </p:nvSpPr>
        <p:spPr>
          <a:xfrm>
            <a:off x="16076610" y="4000602"/>
            <a:ext cx="2971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 err="1"/>
              <a:t>Biometan</a:t>
            </a:r>
            <a:r>
              <a:rPr lang="pl-PL" sz="2000" b="1" dirty="0"/>
              <a:t> można wtłaczać do sieci gazowej</a:t>
            </a: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7525D7A9-EEE3-C570-62C7-859D493EB6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0080" y="4845618"/>
            <a:ext cx="804863" cy="1319213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E950BC39-D1AB-581C-4BD9-EB94D03E3D58}"/>
              </a:ext>
            </a:extLst>
          </p:cNvPr>
          <p:cNvSpPr txBox="1"/>
          <p:nvPr/>
        </p:nvSpPr>
        <p:spPr>
          <a:xfrm>
            <a:off x="16076610" y="6181392"/>
            <a:ext cx="2971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 err="1"/>
              <a:t>Biometan</a:t>
            </a:r>
            <a:r>
              <a:rPr lang="pl-PL" sz="2000" b="1" dirty="0"/>
              <a:t> można sprężać do </a:t>
            </a:r>
            <a:r>
              <a:rPr lang="pl-PL" sz="2000" b="1" dirty="0" err="1"/>
              <a:t>bio</a:t>
            </a:r>
            <a:r>
              <a:rPr lang="pl-PL" sz="2000" b="1" dirty="0"/>
              <a:t>-CNG</a:t>
            </a:r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35F2E663-BF27-0223-C09A-FACFB8F7E3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06509" y="6867196"/>
            <a:ext cx="1512001" cy="1541078"/>
          </a:xfrm>
          <a:prstGeom prst="rect">
            <a:avLst/>
          </a:prstGeom>
        </p:spPr>
      </p:pic>
      <p:sp>
        <p:nvSpPr>
          <p:cNvPr id="51" name="pole tekstowe 50">
            <a:extLst>
              <a:ext uri="{FF2B5EF4-FFF2-40B4-BE49-F238E27FC236}">
                <a16:creationId xmlns:a16="http://schemas.microsoft.com/office/drawing/2014/main" id="{54F36027-F878-69CE-C72F-681A33A94188}"/>
              </a:ext>
            </a:extLst>
          </p:cNvPr>
          <p:cNvSpPr txBox="1"/>
          <p:nvPr/>
        </p:nvSpPr>
        <p:spPr>
          <a:xfrm>
            <a:off x="16076612" y="8571059"/>
            <a:ext cx="2971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 err="1"/>
              <a:t>Biometan</a:t>
            </a:r>
            <a:r>
              <a:rPr lang="pl-PL" sz="2000" b="1" dirty="0"/>
              <a:t> można skraplać do </a:t>
            </a:r>
            <a:r>
              <a:rPr lang="pl-PL" sz="2000" b="1" dirty="0" err="1"/>
              <a:t>bio</a:t>
            </a:r>
            <a:r>
              <a:rPr lang="pl-PL" sz="2000" b="1" dirty="0"/>
              <a:t>-LNG</a:t>
            </a:r>
          </a:p>
        </p:txBody>
      </p:sp>
      <p:pic>
        <p:nvPicPr>
          <p:cNvPr id="53" name="Obraz 52">
            <a:extLst>
              <a:ext uri="{FF2B5EF4-FFF2-40B4-BE49-F238E27FC236}">
                <a16:creationId xmlns:a16="http://schemas.microsoft.com/office/drawing/2014/main" id="{D806D5CC-608C-C35A-2500-970DFAF524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29107" y="1877665"/>
            <a:ext cx="2266950" cy="1114425"/>
          </a:xfrm>
          <a:prstGeom prst="rect">
            <a:avLst/>
          </a:prstGeom>
        </p:spPr>
      </p:pic>
      <p:sp>
        <p:nvSpPr>
          <p:cNvPr id="54" name="pole tekstowe 53">
            <a:extLst>
              <a:ext uri="{FF2B5EF4-FFF2-40B4-BE49-F238E27FC236}">
                <a16:creationId xmlns:a16="http://schemas.microsoft.com/office/drawing/2014/main" id="{0F1DAB5E-9F94-2111-AFBD-F6D767696C4A}"/>
              </a:ext>
            </a:extLst>
          </p:cNvPr>
          <p:cNvSpPr txBox="1"/>
          <p:nvPr/>
        </p:nvSpPr>
        <p:spPr>
          <a:xfrm>
            <a:off x="4754396" y="3325433"/>
            <a:ext cx="297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/>
              <a:t>Biogazownia w procesie fermentacji metanowej produkuje biogaz</a:t>
            </a:r>
          </a:p>
        </p:txBody>
      </p:sp>
      <p:pic>
        <p:nvPicPr>
          <p:cNvPr id="56" name="Obraz 55">
            <a:extLst>
              <a:ext uri="{FF2B5EF4-FFF2-40B4-BE49-F238E27FC236}">
                <a16:creationId xmlns:a16="http://schemas.microsoft.com/office/drawing/2014/main" id="{58574137-B52B-5CFB-7AC0-876A23210F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81519" y="4425224"/>
            <a:ext cx="17621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2" grpId="0"/>
      <p:bldP spid="13" grpId="0"/>
      <p:bldP spid="14" grpId="0" animBg="1"/>
      <p:bldP spid="18" grpId="0"/>
      <p:bldP spid="22" grpId="0"/>
      <p:bldP spid="23" grpId="0" animBg="1"/>
      <p:bldP spid="27" grpId="0"/>
      <p:bldP spid="32" grpId="0"/>
      <p:bldP spid="37" grpId="0" animBg="1"/>
      <p:bldP spid="44" grpId="0"/>
      <p:bldP spid="45" grpId="0"/>
      <p:bldP spid="48" grpId="0"/>
      <p:bldP spid="51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8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489450" y="484908"/>
            <a:ext cx="7770482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Technologia</a:t>
            </a:r>
            <a:endParaRPr sz="4950" dirty="0"/>
          </a:p>
        </p:txBody>
      </p:sp>
      <p:pic>
        <p:nvPicPr>
          <p:cNvPr id="1026" name="Picture 2" descr="Im Navaro-Energiepark bei Penkun hat es eine Havarie gegeben. Die Grünen fordern von den Behörden Aufklärung.">
            <a:extLst>
              <a:ext uri="{FF2B5EF4-FFF2-40B4-BE49-F238E27FC236}">
                <a16:creationId xmlns:a16="http://schemas.microsoft.com/office/drawing/2014/main" id="{73FD1B6B-02D9-B531-E9AC-E951FD10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2301875"/>
            <a:ext cx="7115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rostokąt 40">
            <a:extLst>
              <a:ext uri="{FF2B5EF4-FFF2-40B4-BE49-F238E27FC236}">
                <a16:creationId xmlns:a16="http://schemas.microsoft.com/office/drawing/2014/main" id="{A6BB712B-F751-728A-2D0A-6E22DF6DF7C0}"/>
              </a:ext>
            </a:extLst>
          </p:cNvPr>
          <p:cNvSpPr/>
          <p:nvPr/>
        </p:nvSpPr>
        <p:spPr>
          <a:xfrm>
            <a:off x="2580782" y="6833542"/>
            <a:ext cx="5141309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Biogazownia w technologii </a:t>
            </a:r>
            <a:r>
              <a:rPr lang="pl-PL" sz="24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NaWaRo</a:t>
            </a:r>
            <a:endParaRPr lang="pl-PL" sz="2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43EB2C-54FB-D1B7-3628-28A7C3073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 b="20924"/>
          <a:stretch/>
        </p:blipFill>
        <p:spPr>
          <a:xfrm>
            <a:off x="7994650" y="4432344"/>
            <a:ext cx="5372946" cy="43225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A64EA04-FA38-FACF-5E78-8A6AE1D918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8"/>
          <a:stretch/>
        </p:blipFill>
        <p:spPr>
          <a:xfrm>
            <a:off x="10306405" y="1624344"/>
            <a:ext cx="6667500" cy="5616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09AFE89-E623-114B-2FE7-62ABD70248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8"/>
          <a:stretch/>
        </p:blipFill>
        <p:spPr>
          <a:xfrm>
            <a:off x="12431163" y="5654675"/>
            <a:ext cx="6667500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 txBox="1"/>
          <p:nvPr/>
        </p:nvSpPr>
        <p:spPr>
          <a:xfrm>
            <a:off x="18752457" y="551633"/>
            <a:ext cx="69241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fld id="{AC4581D6-CCD7-462D-81E6-336A28333D21}" type="slidenum">
              <a:rPr lang="pl-PL" sz="4100" spc="10" smtClean="0">
                <a:solidFill>
                  <a:srgbClr val="FFFFFF"/>
                </a:solidFill>
                <a:latin typeface="Arial Narrow"/>
                <a:cs typeface="Arial Narrow"/>
              </a:rPr>
              <a:t>9</a:t>
            </a:fld>
            <a:endParaRPr sz="41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489450" y="484908"/>
            <a:ext cx="7770482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950" spc="-5" dirty="0">
                <a:solidFill>
                  <a:srgbClr val="000000"/>
                </a:solidFill>
              </a:rPr>
              <a:t>Akcelerator</a:t>
            </a:r>
            <a:endParaRPr sz="495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A079786-5F9F-50D0-3918-99BE1F95F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58" y="2682875"/>
            <a:ext cx="3600450" cy="5734050"/>
          </a:xfrm>
          <a:prstGeom prst="rect">
            <a:avLst/>
          </a:prstGeom>
        </p:spPr>
      </p:pic>
      <p:sp>
        <p:nvSpPr>
          <p:cNvPr id="41" name="Prostokąt 40">
            <a:extLst>
              <a:ext uri="{FF2B5EF4-FFF2-40B4-BE49-F238E27FC236}">
                <a16:creationId xmlns:a16="http://schemas.microsoft.com/office/drawing/2014/main" id="{A6BB712B-F751-728A-2D0A-6E22DF6DF7C0}"/>
              </a:ext>
            </a:extLst>
          </p:cNvPr>
          <p:cNvSpPr/>
          <p:nvPr/>
        </p:nvSpPr>
        <p:spPr>
          <a:xfrm>
            <a:off x="1159028" y="8186092"/>
            <a:ext cx="5141309" cy="461665"/>
          </a:xfrm>
          <a:prstGeom prst="rect">
            <a:avLst/>
          </a:prstGeom>
          <a:solidFill>
            <a:srgbClr val="191D6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pl-PL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Akcelerator Biotechnologiczny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284126-C1A3-CF6E-C38A-980E98241A0F}"/>
              </a:ext>
            </a:extLst>
          </p:cNvPr>
          <p:cNvSpPr/>
          <p:nvPr/>
        </p:nvSpPr>
        <p:spPr>
          <a:xfrm>
            <a:off x="6851650" y="2805211"/>
            <a:ext cx="115060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6192E"/>
              </a:buClr>
            </a:pPr>
            <a:r>
              <a:rPr lang="pl-PL" sz="3600" b="1" dirty="0">
                <a:latin typeface="Arial Narrow" panose="020B0606020202030204" pitchFamily="34" charset="0"/>
              </a:rPr>
              <a:t>Korzyści: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Zmniejszenie zapotrzebowania na kiszonkę kukurydzy o ok. 20-30%,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Możliwość zastosowania bardzo szerokiej gamy substratów,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Możliwość codziennej zmiany proporcji stosowanego wsadu,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Zmniejsza się zużycie energii elektrycznej w dalszym procesie fermentacji,</a:t>
            </a:r>
          </a:p>
          <a:p>
            <a:pPr>
              <a:buClr>
                <a:srgbClr val="A6192E"/>
              </a:buClr>
            </a:pPr>
            <a:r>
              <a:rPr lang="pl-PL" sz="3600" dirty="0">
                <a:latin typeface="Arial Narrow" panose="020B0606020202030204" pitchFamily="34" charset="0"/>
              </a:rPr>
              <a:t>+ Działanie akceleratora niszczy prawie wszystkie niebezpieczne bakterie chorobotwórcze, zwłaszcza salmonelli i coli.</a:t>
            </a:r>
          </a:p>
        </p:txBody>
      </p:sp>
    </p:spTree>
    <p:extLst>
      <p:ext uri="{BB962C8B-B14F-4D97-AF65-F5344CB8AC3E}">
        <p14:creationId xmlns:p14="http://schemas.microsoft.com/office/powerpoint/2010/main" val="40278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8543</TotalTime>
  <Words>822</Words>
  <Application>Microsoft Office PowerPoint</Application>
  <PresentationFormat>Niestandardowy</PresentationFormat>
  <Paragraphs>131</Paragraphs>
  <Slides>20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Open Sans</vt:lpstr>
      <vt:lpstr>Poppins</vt:lpstr>
      <vt:lpstr>Tahoma</vt:lpstr>
      <vt:lpstr>Times New Roman</vt:lpstr>
      <vt:lpstr>Office Theme</vt:lpstr>
      <vt:lpstr>Prezentacja programu PowerPoint</vt:lpstr>
      <vt:lpstr>Prezentacja programu PowerPoint</vt:lpstr>
      <vt:lpstr>Prezentacja programu PowerPoint</vt:lpstr>
      <vt:lpstr>Produkty</vt:lpstr>
      <vt:lpstr>Prezentacja programu PowerPoint</vt:lpstr>
      <vt:lpstr>Prezentacja programu PowerPoint</vt:lpstr>
      <vt:lpstr>Czym jest biogazownia</vt:lpstr>
      <vt:lpstr>Technologia</vt:lpstr>
      <vt:lpstr>Akcelerator</vt:lpstr>
      <vt:lpstr>Zbiornik fermentacyjny</vt:lpstr>
      <vt:lpstr>Czyszczenie rur</vt:lpstr>
      <vt:lpstr>Efektywność </vt:lpstr>
      <vt:lpstr>Biogazownia</vt:lpstr>
      <vt:lpstr>Rozbudowa biogazowni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Mariusz Pietrzak</dc:creator>
  <cp:lastModifiedBy>Bogdan Orzoł</cp:lastModifiedBy>
  <cp:revision>296</cp:revision>
  <dcterms:created xsi:type="dcterms:W3CDTF">2019-04-30T11:18:39Z</dcterms:created>
  <dcterms:modified xsi:type="dcterms:W3CDTF">2025-03-04T06:31:21Z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2019-04-26T00:00:00Z</vt:filetime>
  </property>
  <property fmtid="{D5CDD505-2E9C-101B-9397-08002B2CF9AE}" pid="3" name="Creator">
    <vt:lpwstr>Adobe InDesign 14.0 (Windows)</vt:lpwstr>
  </property>
  <property fmtid="{D5CDD505-2E9C-101B-9397-08002B2CF9AE}" pid="4" name="LastSaved">
    <vt:filetime>2019-04-30T00:00:00Z</vt:filetime>
  </property>
</Properties>
</file>